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AC964B4-4509-4D88-952A-1EFF72267A70}">
  <a:tblStyle styleId="{1AC964B4-4509-4D88-952A-1EFF72267A7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300551510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300551510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2fd32a7849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2fd32a7849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31295f948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31295f948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31295f948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31295f948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31295f948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31295f948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31295f948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31295f948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31295f948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31295f948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32c26b9cd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32c26b9cd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32c26b9cd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32c26b9cd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32c26b9cd4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32c26b9cd4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32c26b9d71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32c26b9d71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2f6fa7cb4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2f6fa7cb4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32c26b9d71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32c26b9d71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32c3c5938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32c3c593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32c26b9cd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32c26b9cd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32d0aecea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32d0aecea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333011bc1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333011bc1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351b85fd61_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351b85fd61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35e20c782f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35e20c782f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35e20c782f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35e20c782f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35e20c782f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35e20c782f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37bbc4c1f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37bbc4c1f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3005515107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3005515107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37bbc4c1f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37bbc4c1f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2fd32a7849_3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2fd32a7849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2fd32a784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2fd32a784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2fd32a7849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2fd32a7849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2fd32a7849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2fd32a7849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2fd32a7849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2fd32a7849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2fd32a7849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2fd32a7849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31295f943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31295f943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98875" y="196150"/>
            <a:ext cx="8520600" cy="956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Clr>
                <a:schemeClr val="dk1"/>
              </a:buClr>
              <a:buSzPct val="61111"/>
              <a:buFont typeface="Arial"/>
              <a:buNone/>
            </a:pPr>
            <a:r>
              <a:t/>
            </a:r>
            <a:endParaRPr sz="1800">
              <a:solidFill>
                <a:schemeClr val="dk2"/>
              </a:solidFill>
              <a:latin typeface="Times"/>
              <a:ea typeface="Times"/>
              <a:cs typeface="Times"/>
              <a:sym typeface="Times"/>
            </a:endParaRPr>
          </a:p>
          <a:p>
            <a:pPr indent="0" lvl="0" marL="0" rtl="0" algn="ctr">
              <a:spcBef>
                <a:spcPts val="0"/>
              </a:spcBef>
              <a:spcAft>
                <a:spcPts val="0"/>
              </a:spcAft>
              <a:buNone/>
            </a:pPr>
            <a:r>
              <a:rPr lang="en" sz="4777" u="sng">
                <a:latin typeface="Times"/>
                <a:ea typeface="Times"/>
                <a:cs typeface="Times"/>
                <a:sym typeface="Times"/>
              </a:rPr>
              <a:t>TEXT SUMMARIZATION</a:t>
            </a:r>
            <a:endParaRPr sz="4777" u="sng">
              <a:latin typeface="Times"/>
              <a:ea typeface="Times"/>
              <a:cs typeface="Times"/>
              <a:sym typeface="Times"/>
            </a:endParaRPr>
          </a:p>
        </p:txBody>
      </p:sp>
      <p:sp>
        <p:nvSpPr>
          <p:cNvPr id="55" name="Google Shape;55;p13"/>
          <p:cNvSpPr txBox="1"/>
          <p:nvPr>
            <p:ph idx="1" type="subTitle"/>
          </p:nvPr>
        </p:nvSpPr>
        <p:spPr>
          <a:xfrm>
            <a:off x="311700" y="1634625"/>
            <a:ext cx="8520600" cy="2408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900">
                <a:solidFill>
                  <a:schemeClr val="dk1"/>
                </a:solidFill>
                <a:latin typeface="Times"/>
                <a:ea typeface="Times"/>
                <a:cs typeface="Times"/>
                <a:sym typeface="Times"/>
              </a:rPr>
              <a:t>BY :-</a:t>
            </a:r>
            <a:endParaRPr sz="1900">
              <a:solidFill>
                <a:schemeClr val="dk1"/>
              </a:solidFill>
              <a:latin typeface="Times"/>
              <a:ea typeface="Times"/>
              <a:cs typeface="Times"/>
              <a:sym typeface="Times"/>
            </a:endParaRPr>
          </a:p>
          <a:p>
            <a:pPr indent="0" lvl="0" marL="0" rtl="0" algn="l">
              <a:lnSpc>
                <a:spcPct val="115000"/>
              </a:lnSpc>
              <a:spcBef>
                <a:spcPts val="0"/>
              </a:spcBef>
              <a:spcAft>
                <a:spcPts val="0"/>
              </a:spcAft>
              <a:buNone/>
            </a:pPr>
            <a:r>
              <a:rPr i="1" lang="en" sz="1900">
                <a:solidFill>
                  <a:schemeClr val="dk1"/>
                </a:solidFill>
                <a:latin typeface="Times"/>
                <a:ea typeface="Times"/>
                <a:cs typeface="Times"/>
                <a:sym typeface="Times"/>
              </a:rPr>
              <a:t>ADITI PARAB</a:t>
            </a:r>
            <a:endParaRPr i="1" sz="1900">
              <a:solidFill>
                <a:schemeClr val="dk1"/>
              </a:solidFill>
              <a:latin typeface="Times"/>
              <a:ea typeface="Times"/>
              <a:cs typeface="Times"/>
              <a:sym typeface="Times"/>
            </a:endParaRPr>
          </a:p>
          <a:p>
            <a:pPr indent="0" lvl="0" marL="0" rtl="0" algn="l">
              <a:lnSpc>
                <a:spcPct val="115000"/>
              </a:lnSpc>
              <a:spcBef>
                <a:spcPts val="0"/>
              </a:spcBef>
              <a:spcAft>
                <a:spcPts val="0"/>
              </a:spcAft>
              <a:buNone/>
            </a:pPr>
            <a:r>
              <a:rPr i="1" lang="en" sz="1900">
                <a:solidFill>
                  <a:schemeClr val="dk1"/>
                </a:solidFill>
                <a:latin typeface="Times"/>
                <a:ea typeface="Times"/>
                <a:cs typeface="Times"/>
                <a:sym typeface="Times"/>
              </a:rPr>
              <a:t>ANUJA YADAV</a:t>
            </a:r>
            <a:endParaRPr i="1" sz="1900">
              <a:solidFill>
                <a:schemeClr val="dk1"/>
              </a:solidFill>
              <a:latin typeface="Times"/>
              <a:ea typeface="Times"/>
              <a:cs typeface="Times"/>
              <a:sym typeface="Times"/>
            </a:endParaRPr>
          </a:p>
          <a:p>
            <a:pPr indent="0" lvl="0" marL="0" rtl="0" algn="l">
              <a:lnSpc>
                <a:spcPct val="115000"/>
              </a:lnSpc>
              <a:spcBef>
                <a:spcPts val="0"/>
              </a:spcBef>
              <a:spcAft>
                <a:spcPts val="0"/>
              </a:spcAft>
              <a:buNone/>
            </a:pPr>
            <a:r>
              <a:rPr i="1" lang="en" sz="1900">
                <a:solidFill>
                  <a:schemeClr val="dk1"/>
                </a:solidFill>
                <a:latin typeface="Times"/>
                <a:ea typeface="Times"/>
                <a:cs typeface="Times"/>
                <a:sym typeface="Times"/>
              </a:rPr>
              <a:t>ANIKET MALI</a:t>
            </a:r>
            <a:endParaRPr i="1" sz="1900">
              <a:solidFill>
                <a:schemeClr val="dk1"/>
              </a:solidFill>
              <a:latin typeface="Times"/>
              <a:ea typeface="Times"/>
              <a:cs typeface="Times"/>
              <a:sym typeface="Times"/>
            </a:endParaRPr>
          </a:p>
          <a:p>
            <a:pPr indent="0" lvl="0" marL="0" rtl="0" algn="l">
              <a:lnSpc>
                <a:spcPct val="115000"/>
              </a:lnSpc>
              <a:spcBef>
                <a:spcPts val="0"/>
              </a:spcBef>
              <a:spcAft>
                <a:spcPts val="0"/>
              </a:spcAft>
              <a:buNone/>
            </a:pPr>
            <a:r>
              <a:rPr i="1" lang="en" sz="1900">
                <a:solidFill>
                  <a:schemeClr val="dk1"/>
                </a:solidFill>
                <a:latin typeface="Times"/>
                <a:ea typeface="Times"/>
                <a:cs typeface="Times"/>
                <a:sym typeface="Times"/>
              </a:rPr>
              <a:t>MAYUR MAPARI</a:t>
            </a:r>
            <a:endParaRPr i="1" sz="1900">
              <a:solidFill>
                <a:schemeClr val="dk1"/>
              </a:solidFill>
              <a:latin typeface="Times"/>
              <a:ea typeface="Times"/>
              <a:cs typeface="Times"/>
              <a:sym typeface="Times"/>
            </a:endParaRPr>
          </a:p>
          <a:p>
            <a:pPr indent="0" lvl="0" marL="0" rtl="0" algn="l">
              <a:lnSpc>
                <a:spcPct val="115000"/>
              </a:lnSpc>
              <a:spcBef>
                <a:spcPts val="0"/>
              </a:spcBef>
              <a:spcAft>
                <a:spcPts val="0"/>
              </a:spcAft>
              <a:buNone/>
            </a:pPr>
            <a:r>
              <a:rPr i="1" lang="en" sz="1900">
                <a:solidFill>
                  <a:schemeClr val="dk1"/>
                </a:solidFill>
                <a:latin typeface="Times"/>
                <a:ea typeface="Times"/>
                <a:cs typeface="Times"/>
                <a:sym typeface="Times"/>
              </a:rPr>
              <a:t>HEMANG SINGH</a:t>
            </a:r>
            <a:endParaRPr i="1" sz="1900">
              <a:solidFill>
                <a:schemeClr val="dk1"/>
              </a:solidFill>
              <a:latin typeface="Times"/>
              <a:ea typeface="Times"/>
              <a:cs typeface="Times"/>
              <a:sym typeface="Times"/>
            </a:endParaRPr>
          </a:p>
          <a:p>
            <a:pPr indent="0" lvl="0" marL="0" rtl="0" algn="l">
              <a:lnSpc>
                <a:spcPct val="115000"/>
              </a:lnSpc>
              <a:spcBef>
                <a:spcPts val="0"/>
              </a:spcBef>
              <a:spcAft>
                <a:spcPts val="0"/>
              </a:spcAft>
              <a:buNone/>
            </a:pPr>
            <a:r>
              <a:rPr i="1" lang="en" sz="1900">
                <a:solidFill>
                  <a:schemeClr val="dk1"/>
                </a:solidFill>
                <a:latin typeface="Times"/>
                <a:ea typeface="Times"/>
                <a:cs typeface="Times"/>
                <a:sym typeface="Times"/>
              </a:rPr>
              <a:t>NIRAJ PALVE</a:t>
            </a:r>
            <a:endParaRPr i="1" sz="2900">
              <a:solidFill>
                <a:schemeClr val="dk1"/>
              </a:solidFill>
              <a:latin typeface="Times"/>
              <a:ea typeface="Times"/>
              <a:cs typeface="Times"/>
              <a:sym typeface="Times"/>
            </a:endParaRPr>
          </a:p>
        </p:txBody>
      </p:sp>
      <p:sp>
        <p:nvSpPr>
          <p:cNvPr id="56" name="Google Shape;56;p13"/>
          <p:cNvSpPr txBox="1"/>
          <p:nvPr/>
        </p:nvSpPr>
        <p:spPr>
          <a:xfrm>
            <a:off x="403200" y="4140950"/>
            <a:ext cx="8520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Times"/>
                <a:ea typeface="Times"/>
                <a:cs typeface="Times"/>
                <a:sym typeface="Times"/>
              </a:rPr>
              <a:t>MENTOR :- </a:t>
            </a:r>
            <a:r>
              <a:rPr i="1" lang="en" sz="1600">
                <a:latin typeface="Times"/>
                <a:ea typeface="Times"/>
                <a:cs typeface="Times"/>
                <a:sym typeface="Times"/>
              </a:rPr>
              <a:t>MUNMUN MA’AM     </a:t>
            </a:r>
            <a:r>
              <a:rPr lang="en" sz="1600">
                <a:latin typeface="Times"/>
                <a:ea typeface="Times"/>
                <a:cs typeface="Times"/>
                <a:sym typeface="Times"/>
              </a:rPr>
              <a:t>                                                         DATE :- 31 / 05 / 2022   </a:t>
            </a:r>
            <a:r>
              <a:rPr lang="en">
                <a:latin typeface="Times"/>
                <a:ea typeface="Times"/>
                <a:cs typeface="Times"/>
                <a:sym typeface="Times"/>
              </a:rPr>
              <a:t>                                                                                                     </a:t>
            </a:r>
            <a:endParaRPr>
              <a:latin typeface="Times"/>
              <a:ea typeface="Times"/>
              <a:cs typeface="Times"/>
              <a:sym typeface="Time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2"/>
          <p:cNvSpPr txBox="1"/>
          <p:nvPr>
            <p:ph type="title"/>
          </p:nvPr>
        </p:nvSpPr>
        <p:spPr>
          <a:xfrm>
            <a:off x="311700" y="957175"/>
            <a:ext cx="8520600" cy="4001100"/>
          </a:xfrm>
          <a:prstGeom prst="rect">
            <a:avLst/>
          </a:prstGeom>
        </p:spPr>
        <p:txBody>
          <a:bodyPr anchorCtr="0" anchor="t" bIns="91425" lIns="91425" spcFirstLastPara="1" rIns="91425" wrap="square" tIns="91425">
            <a:noAutofit/>
          </a:bodyPr>
          <a:lstStyle/>
          <a:p>
            <a:pPr indent="-355600" lvl="0" marL="457200" rtl="0" algn="just">
              <a:spcBef>
                <a:spcPts val="0"/>
              </a:spcBef>
              <a:spcAft>
                <a:spcPts val="0"/>
              </a:spcAft>
              <a:buSzPts val="2000"/>
              <a:buFont typeface="Times"/>
              <a:buChar char="●"/>
            </a:pPr>
            <a:r>
              <a:rPr lang="en" sz="2000">
                <a:latin typeface="Times"/>
                <a:ea typeface="Times"/>
                <a:cs typeface="Times"/>
                <a:sym typeface="Times"/>
              </a:rPr>
              <a:t>Stemming and lemmatization both are text reduction techniques.</a:t>
            </a:r>
            <a:endParaRPr sz="2000">
              <a:latin typeface="Times"/>
              <a:ea typeface="Times"/>
              <a:cs typeface="Times"/>
              <a:sym typeface="Times"/>
            </a:endParaRPr>
          </a:p>
          <a:p>
            <a:pPr indent="-355600" lvl="0" marL="457200" rtl="0" algn="just">
              <a:spcBef>
                <a:spcPts val="0"/>
              </a:spcBef>
              <a:spcAft>
                <a:spcPts val="0"/>
              </a:spcAft>
              <a:buSzPts val="2000"/>
              <a:buFont typeface="Times"/>
              <a:buChar char="●"/>
            </a:pPr>
            <a:r>
              <a:rPr lang="en" sz="2000">
                <a:latin typeface="Times"/>
                <a:ea typeface="Times"/>
                <a:cs typeface="Times"/>
                <a:sym typeface="Times"/>
              </a:rPr>
              <a:t>By using stemming and lemmatization we reduced the text size. </a:t>
            </a:r>
            <a:endParaRPr sz="2000">
              <a:latin typeface="Times"/>
              <a:ea typeface="Times"/>
              <a:cs typeface="Times"/>
              <a:sym typeface="Times"/>
            </a:endParaRPr>
          </a:p>
          <a:p>
            <a:pPr indent="0" lvl="0" marL="457200" rtl="0" algn="just">
              <a:spcBef>
                <a:spcPts val="0"/>
              </a:spcBef>
              <a:spcAft>
                <a:spcPts val="0"/>
              </a:spcAft>
              <a:buSzPts val="990"/>
              <a:buNone/>
            </a:pPr>
            <a:r>
              <a:rPr lang="en" sz="2000">
                <a:latin typeface="Times"/>
                <a:ea typeface="Times"/>
                <a:cs typeface="Times"/>
                <a:sym typeface="Times"/>
              </a:rPr>
              <a:t>So our model is not considering two different meaning of the same word.</a:t>
            </a:r>
            <a:endParaRPr sz="2000">
              <a:latin typeface="Times"/>
              <a:ea typeface="Times"/>
              <a:cs typeface="Times"/>
              <a:sym typeface="Times"/>
            </a:endParaRPr>
          </a:p>
          <a:p>
            <a:pPr indent="-355600" lvl="0" marL="457200" rtl="0" algn="just">
              <a:spcBef>
                <a:spcPts val="0"/>
              </a:spcBef>
              <a:spcAft>
                <a:spcPts val="0"/>
              </a:spcAft>
              <a:buSzPts val="2000"/>
              <a:buFont typeface="Times"/>
              <a:buChar char="●"/>
            </a:pPr>
            <a:r>
              <a:rPr lang="en" sz="2000">
                <a:latin typeface="Times"/>
                <a:ea typeface="Times"/>
                <a:cs typeface="Times"/>
                <a:sym typeface="Times"/>
              </a:rPr>
              <a:t>It means the suffix and prefix of the word is removed by maintaining the semantic of the word.</a:t>
            </a:r>
            <a:endParaRPr sz="2000">
              <a:latin typeface="Times"/>
              <a:ea typeface="Times"/>
              <a:cs typeface="Times"/>
              <a:sym typeface="Times"/>
            </a:endParaRPr>
          </a:p>
          <a:p>
            <a:pPr indent="-355600" lvl="0" marL="457200" rtl="0" algn="just">
              <a:spcBef>
                <a:spcPts val="0"/>
              </a:spcBef>
              <a:spcAft>
                <a:spcPts val="0"/>
              </a:spcAft>
              <a:buSzPts val="2000"/>
              <a:buFont typeface="Times"/>
              <a:buChar char="●"/>
            </a:pPr>
            <a:r>
              <a:rPr lang="en" sz="2000">
                <a:latin typeface="Times"/>
                <a:ea typeface="Times"/>
                <a:cs typeface="Times"/>
                <a:sym typeface="Times"/>
              </a:rPr>
              <a:t>Example:-</a:t>
            </a:r>
            <a:endParaRPr sz="2000">
              <a:latin typeface="Times"/>
              <a:ea typeface="Times"/>
              <a:cs typeface="Times"/>
              <a:sym typeface="Times"/>
            </a:endParaRPr>
          </a:p>
          <a:p>
            <a:pPr indent="0" lvl="0" marL="457200" rtl="0" algn="just">
              <a:spcBef>
                <a:spcPts val="0"/>
              </a:spcBef>
              <a:spcAft>
                <a:spcPts val="0"/>
              </a:spcAft>
              <a:buSzPts val="990"/>
              <a:buNone/>
            </a:pPr>
            <a:r>
              <a:rPr b="1" lang="en" sz="2000">
                <a:latin typeface="Times"/>
                <a:ea typeface="Times"/>
                <a:cs typeface="Times"/>
                <a:sym typeface="Times"/>
              </a:rPr>
              <a:t>Playing, played is consider a</a:t>
            </a:r>
            <a:r>
              <a:rPr b="1" lang="en" sz="2000">
                <a:latin typeface="Times"/>
                <a:ea typeface="Times"/>
                <a:cs typeface="Times"/>
                <a:sym typeface="Times"/>
              </a:rPr>
              <a:t>s Play</a:t>
            </a:r>
            <a:endParaRPr b="1" sz="2000">
              <a:latin typeface="Times"/>
              <a:ea typeface="Times"/>
              <a:cs typeface="Times"/>
              <a:sym typeface="Times"/>
            </a:endParaRPr>
          </a:p>
          <a:p>
            <a:pPr indent="-355600" lvl="0" marL="457200" rtl="0" algn="just">
              <a:spcBef>
                <a:spcPts val="0"/>
              </a:spcBef>
              <a:spcAft>
                <a:spcPts val="0"/>
              </a:spcAft>
              <a:buSzPts val="2000"/>
              <a:buFont typeface="Times"/>
              <a:buChar char="●"/>
            </a:pPr>
            <a:r>
              <a:rPr lang="en" sz="2000">
                <a:latin typeface="Times"/>
                <a:ea typeface="Times"/>
                <a:cs typeface="Times"/>
                <a:sym typeface="Times"/>
              </a:rPr>
              <a:t>Following function is used for lemmatization</a:t>
            </a:r>
            <a:endParaRPr sz="2000">
              <a:latin typeface="Times"/>
              <a:ea typeface="Times"/>
              <a:cs typeface="Times"/>
              <a:sym typeface="Times"/>
            </a:endParaRPr>
          </a:p>
          <a:p>
            <a:pPr indent="0" lvl="0" marL="457200" rtl="0" algn="just">
              <a:spcBef>
                <a:spcPts val="0"/>
              </a:spcBef>
              <a:spcAft>
                <a:spcPts val="0"/>
              </a:spcAft>
              <a:buSzPts val="990"/>
              <a:buNone/>
            </a:pPr>
            <a:r>
              <a:t/>
            </a:r>
            <a:endParaRPr sz="2000">
              <a:latin typeface="Times"/>
              <a:ea typeface="Times"/>
              <a:cs typeface="Times"/>
              <a:sym typeface="Times"/>
            </a:endParaRPr>
          </a:p>
          <a:p>
            <a:pPr indent="0" lvl="0" marL="457200" rtl="0" algn="just">
              <a:spcBef>
                <a:spcPts val="0"/>
              </a:spcBef>
              <a:spcAft>
                <a:spcPts val="0"/>
              </a:spcAft>
              <a:buSzPts val="990"/>
              <a:buNone/>
            </a:pPr>
            <a:r>
              <a:rPr lang="en" sz="2000">
                <a:latin typeface="Times"/>
                <a:ea typeface="Times"/>
                <a:cs typeface="Times"/>
                <a:sym typeface="Times"/>
              </a:rPr>
              <a:t>            </a:t>
            </a:r>
            <a:r>
              <a:rPr b="1" lang="en" sz="2000">
                <a:latin typeface="Times"/>
                <a:ea typeface="Times"/>
                <a:cs typeface="Times"/>
                <a:sym typeface="Times"/>
              </a:rPr>
              <a:t>from nltk.stem import PorterStemmer</a:t>
            </a:r>
            <a:endParaRPr b="1" sz="2000">
              <a:latin typeface="Times"/>
              <a:ea typeface="Times"/>
              <a:cs typeface="Times"/>
              <a:sym typeface="Times"/>
            </a:endParaRPr>
          </a:p>
          <a:p>
            <a:pPr indent="0" lvl="0" marL="0" rtl="0" algn="just">
              <a:spcBef>
                <a:spcPts val="0"/>
              </a:spcBef>
              <a:spcAft>
                <a:spcPts val="0"/>
              </a:spcAft>
              <a:buSzPts val="990"/>
              <a:buNone/>
            </a:pPr>
            <a:r>
              <a:t/>
            </a:r>
            <a:endParaRPr b="1" sz="2000">
              <a:latin typeface="Times"/>
              <a:ea typeface="Times"/>
              <a:cs typeface="Times"/>
              <a:sym typeface="Times"/>
            </a:endParaRPr>
          </a:p>
        </p:txBody>
      </p:sp>
      <p:sp>
        <p:nvSpPr>
          <p:cNvPr id="110" name="Google Shape;110;p22"/>
          <p:cNvSpPr txBox="1"/>
          <p:nvPr/>
        </p:nvSpPr>
        <p:spPr>
          <a:xfrm>
            <a:off x="550950" y="305100"/>
            <a:ext cx="8042100" cy="59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u="sng">
                <a:solidFill>
                  <a:schemeClr val="dk1"/>
                </a:solidFill>
                <a:latin typeface="Times"/>
                <a:ea typeface="Times"/>
                <a:cs typeface="Times"/>
                <a:sym typeface="Times"/>
              </a:rPr>
              <a:t>STEMMING &amp; LEMMATIZATION</a:t>
            </a:r>
            <a:endParaRPr sz="3000">
              <a:latin typeface="Times"/>
              <a:ea typeface="Times"/>
              <a:cs typeface="Times"/>
              <a:sym typeface="Time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3"/>
          <p:cNvSpPr txBox="1"/>
          <p:nvPr>
            <p:ph type="title"/>
          </p:nvPr>
        </p:nvSpPr>
        <p:spPr>
          <a:xfrm>
            <a:off x="311700" y="1067925"/>
            <a:ext cx="8520600" cy="4075800"/>
          </a:xfrm>
          <a:prstGeom prst="rect">
            <a:avLst/>
          </a:prstGeom>
        </p:spPr>
        <p:txBody>
          <a:bodyPr anchorCtr="0" anchor="t" bIns="91425" lIns="91425" spcFirstLastPara="1" rIns="91425" wrap="square" tIns="91425">
            <a:normAutofit/>
          </a:bodyPr>
          <a:lstStyle/>
          <a:p>
            <a:pPr indent="-357716" lvl="0" marL="457200" rtl="0" algn="just">
              <a:spcBef>
                <a:spcPts val="0"/>
              </a:spcBef>
              <a:spcAft>
                <a:spcPts val="0"/>
              </a:spcAft>
              <a:buSzPts val="2033"/>
              <a:buFont typeface="Times"/>
              <a:buChar char="●"/>
            </a:pPr>
            <a:r>
              <a:rPr lang="en" sz="2033">
                <a:latin typeface="Times"/>
                <a:ea typeface="Times"/>
                <a:cs typeface="Times"/>
                <a:sym typeface="Times"/>
              </a:rPr>
              <a:t>BOW is the simple representation of the words.</a:t>
            </a:r>
            <a:endParaRPr sz="2033">
              <a:latin typeface="Times"/>
              <a:ea typeface="Times"/>
              <a:cs typeface="Times"/>
              <a:sym typeface="Times"/>
            </a:endParaRPr>
          </a:p>
          <a:p>
            <a:pPr indent="-357716" lvl="0" marL="457200" rtl="0" algn="just">
              <a:spcBef>
                <a:spcPts val="0"/>
              </a:spcBef>
              <a:spcAft>
                <a:spcPts val="0"/>
              </a:spcAft>
              <a:buSzPts val="2033"/>
              <a:buFont typeface="Times"/>
              <a:buChar char="●"/>
            </a:pPr>
            <a:r>
              <a:rPr lang="en" sz="2033">
                <a:latin typeface="Times"/>
                <a:ea typeface="Times"/>
                <a:cs typeface="Times"/>
                <a:sym typeface="Times"/>
              </a:rPr>
              <a:t>Representation of text describes the </a:t>
            </a:r>
            <a:r>
              <a:rPr lang="en" sz="2033">
                <a:latin typeface="Times"/>
                <a:ea typeface="Times"/>
                <a:cs typeface="Times"/>
                <a:sym typeface="Times"/>
              </a:rPr>
              <a:t>occurrence</a:t>
            </a:r>
            <a:r>
              <a:rPr lang="en" sz="2033">
                <a:latin typeface="Times"/>
                <a:ea typeface="Times"/>
                <a:cs typeface="Times"/>
                <a:sym typeface="Times"/>
              </a:rPr>
              <a:t> of words within</a:t>
            </a:r>
            <a:endParaRPr sz="2033">
              <a:latin typeface="Times"/>
              <a:ea typeface="Times"/>
              <a:cs typeface="Times"/>
              <a:sym typeface="Times"/>
            </a:endParaRPr>
          </a:p>
          <a:p>
            <a:pPr indent="0" lvl="0" marL="457200" rtl="0" algn="just">
              <a:spcBef>
                <a:spcPts val="0"/>
              </a:spcBef>
              <a:spcAft>
                <a:spcPts val="0"/>
              </a:spcAft>
              <a:buNone/>
            </a:pPr>
            <a:r>
              <a:rPr lang="en" sz="2033">
                <a:latin typeface="Times"/>
                <a:ea typeface="Times"/>
                <a:cs typeface="Times"/>
                <a:sym typeface="Times"/>
              </a:rPr>
              <a:t>t</a:t>
            </a:r>
            <a:r>
              <a:rPr lang="en" sz="2033">
                <a:latin typeface="Times"/>
                <a:ea typeface="Times"/>
                <a:cs typeface="Times"/>
                <a:sym typeface="Times"/>
              </a:rPr>
              <a:t>he document.</a:t>
            </a:r>
            <a:endParaRPr sz="2033">
              <a:latin typeface="Times"/>
              <a:ea typeface="Times"/>
              <a:cs typeface="Times"/>
              <a:sym typeface="Times"/>
            </a:endParaRPr>
          </a:p>
          <a:p>
            <a:pPr indent="-357716" lvl="0" marL="457200" rtl="0" algn="just">
              <a:spcBef>
                <a:spcPts val="0"/>
              </a:spcBef>
              <a:spcAft>
                <a:spcPts val="0"/>
              </a:spcAft>
              <a:buSzPts val="2033"/>
              <a:buFont typeface="Times"/>
              <a:buChar char="●"/>
            </a:pPr>
            <a:r>
              <a:rPr lang="en" sz="2033">
                <a:latin typeface="Times"/>
                <a:ea typeface="Times"/>
                <a:cs typeface="Times"/>
                <a:sym typeface="Times"/>
              </a:rPr>
              <a:t>Generally</a:t>
            </a:r>
            <a:r>
              <a:rPr lang="en" sz="2033">
                <a:latin typeface="Times"/>
                <a:ea typeface="Times"/>
                <a:cs typeface="Times"/>
                <a:sym typeface="Times"/>
              </a:rPr>
              <a:t> it counts the frequency of words thats are repeated in</a:t>
            </a:r>
            <a:endParaRPr sz="2033">
              <a:latin typeface="Times"/>
              <a:ea typeface="Times"/>
              <a:cs typeface="Times"/>
              <a:sym typeface="Times"/>
            </a:endParaRPr>
          </a:p>
          <a:p>
            <a:pPr indent="0" lvl="0" marL="457200" rtl="0" algn="just">
              <a:spcBef>
                <a:spcPts val="0"/>
              </a:spcBef>
              <a:spcAft>
                <a:spcPts val="0"/>
              </a:spcAft>
              <a:buNone/>
            </a:pPr>
            <a:r>
              <a:rPr lang="en" sz="2033">
                <a:latin typeface="Times"/>
                <a:ea typeface="Times"/>
                <a:cs typeface="Times"/>
                <a:sym typeface="Times"/>
              </a:rPr>
              <a:t>The given document.</a:t>
            </a:r>
            <a:endParaRPr sz="2033">
              <a:latin typeface="Times"/>
              <a:ea typeface="Times"/>
              <a:cs typeface="Times"/>
              <a:sym typeface="Times"/>
            </a:endParaRPr>
          </a:p>
          <a:p>
            <a:pPr indent="-357716" lvl="0" marL="457200" rtl="0" algn="just">
              <a:spcBef>
                <a:spcPts val="0"/>
              </a:spcBef>
              <a:spcAft>
                <a:spcPts val="0"/>
              </a:spcAft>
              <a:buSzPts val="2033"/>
              <a:buFont typeface="Times"/>
              <a:buChar char="●"/>
            </a:pPr>
            <a:r>
              <a:rPr lang="en" sz="2033">
                <a:latin typeface="Times"/>
                <a:ea typeface="Times"/>
                <a:cs typeface="Times"/>
                <a:sym typeface="Times"/>
              </a:rPr>
              <a:t>Function used for this in python is</a:t>
            </a:r>
            <a:endParaRPr sz="2033">
              <a:latin typeface="Times"/>
              <a:ea typeface="Times"/>
              <a:cs typeface="Times"/>
              <a:sym typeface="Times"/>
            </a:endParaRPr>
          </a:p>
          <a:p>
            <a:pPr indent="0" lvl="0" marL="457200" rtl="0" algn="just">
              <a:spcBef>
                <a:spcPts val="0"/>
              </a:spcBef>
              <a:spcAft>
                <a:spcPts val="0"/>
              </a:spcAft>
              <a:buNone/>
            </a:pPr>
            <a:r>
              <a:rPr b="1" lang="en" sz="2033">
                <a:latin typeface="Times"/>
                <a:ea typeface="Times"/>
                <a:cs typeface="Times"/>
                <a:sym typeface="Times"/>
              </a:rPr>
              <a:t>from sklearn.feature_extraction.text import CountVectorizer</a:t>
            </a:r>
            <a:endParaRPr b="1" sz="2033">
              <a:latin typeface="Times"/>
              <a:ea typeface="Times"/>
              <a:cs typeface="Times"/>
              <a:sym typeface="Times"/>
            </a:endParaRPr>
          </a:p>
          <a:p>
            <a:pPr indent="-357716" lvl="0" marL="457200" rtl="0" algn="just">
              <a:spcBef>
                <a:spcPts val="0"/>
              </a:spcBef>
              <a:spcAft>
                <a:spcPts val="0"/>
              </a:spcAft>
              <a:buSzPts val="2033"/>
              <a:buFont typeface="Times"/>
              <a:buChar char="●"/>
            </a:pPr>
            <a:r>
              <a:rPr lang="en" sz="2033">
                <a:latin typeface="Times"/>
                <a:ea typeface="Times"/>
                <a:cs typeface="Times"/>
                <a:sym typeface="Times"/>
              </a:rPr>
              <a:t>Example:-</a:t>
            </a:r>
            <a:endParaRPr sz="2033">
              <a:latin typeface="Times"/>
              <a:ea typeface="Times"/>
              <a:cs typeface="Times"/>
              <a:sym typeface="Times"/>
            </a:endParaRPr>
          </a:p>
        </p:txBody>
      </p:sp>
      <p:pic>
        <p:nvPicPr>
          <p:cNvPr id="116" name="Google Shape;116;p23"/>
          <p:cNvPicPr preferRelativeResize="0"/>
          <p:nvPr/>
        </p:nvPicPr>
        <p:blipFill>
          <a:blip r:embed="rId3">
            <a:alphaModFix/>
          </a:blip>
          <a:stretch>
            <a:fillRect/>
          </a:stretch>
        </p:blipFill>
        <p:spPr>
          <a:xfrm>
            <a:off x="2742200" y="3555475"/>
            <a:ext cx="5246674" cy="1588250"/>
          </a:xfrm>
          <a:prstGeom prst="rect">
            <a:avLst/>
          </a:prstGeom>
          <a:noFill/>
          <a:ln>
            <a:noFill/>
          </a:ln>
        </p:spPr>
      </p:pic>
      <p:sp>
        <p:nvSpPr>
          <p:cNvPr id="117" name="Google Shape;117;p23"/>
          <p:cNvSpPr txBox="1"/>
          <p:nvPr/>
        </p:nvSpPr>
        <p:spPr>
          <a:xfrm>
            <a:off x="555750" y="316025"/>
            <a:ext cx="7628100" cy="66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55" u="sng">
                <a:solidFill>
                  <a:schemeClr val="dk1"/>
                </a:solidFill>
                <a:latin typeface="Times"/>
                <a:ea typeface="Times"/>
                <a:cs typeface="Times"/>
                <a:sym typeface="Times"/>
              </a:rPr>
              <a:t>BAG OF WORDS(BOW)</a:t>
            </a:r>
            <a:endParaRPr b="1" sz="1100" u="sng">
              <a:latin typeface="Times"/>
              <a:ea typeface="Times"/>
              <a:cs typeface="Times"/>
              <a:sym typeface="Time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926275"/>
            <a:ext cx="8520600" cy="4130100"/>
          </a:xfrm>
          <a:prstGeom prst="rect">
            <a:avLst/>
          </a:prstGeom>
        </p:spPr>
        <p:txBody>
          <a:bodyPr anchorCtr="0" anchor="t" bIns="91425" lIns="91425" spcFirstLastPara="1" rIns="91425" wrap="square" tIns="91425">
            <a:normAutofit/>
          </a:bodyPr>
          <a:lstStyle/>
          <a:p>
            <a:pPr indent="-356870" lvl="0" marL="457200" rtl="0" algn="just">
              <a:spcBef>
                <a:spcPts val="0"/>
              </a:spcBef>
              <a:spcAft>
                <a:spcPts val="0"/>
              </a:spcAft>
              <a:buSzPts val="2020"/>
              <a:buFont typeface="Times"/>
              <a:buChar char="●"/>
            </a:pPr>
            <a:r>
              <a:rPr lang="en" sz="2020">
                <a:latin typeface="Times"/>
                <a:ea typeface="Times"/>
                <a:cs typeface="Times"/>
                <a:sym typeface="Times"/>
              </a:rPr>
              <a:t>TF-IDF stands for Term frequency-inverse document frequency</a:t>
            </a:r>
            <a:endParaRPr sz="2020">
              <a:latin typeface="Times"/>
              <a:ea typeface="Times"/>
              <a:cs typeface="Times"/>
              <a:sym typeface="Times"/>
            </a:endParaRPr>
          </a:p>
          <a:p>
            <a:pPr indent="-356870" lvl="0" marL="457200" rtl="0" algn="just">
              <a:spcBef>
                <a:spcPts val="0"/>
              </a:spcBef>
              <a:spcAft>
                <a:spcPts val="0"/>
              </a:spcAft>
              <a:buSzPts val="2020"/>
              <a:buFont typeface="Times"/>
              <a:buChar char="●"/>
            </a:pPr>
            <a:r>
              <a:rPr lang="en" sz="2020">
                <a:latin typeface="Times"/>
                <a:ea typeface="Times"/>
                <a:cs typeface="Times"/>
                <a:sym typeface="Times"/>
              </a:rPr>
              <a:t>TF calculates the frequency of the word in given document divided</a:t>
            </a:r>
            <a:endParaRPr sz="2020">
              <a:latin typeface="Times"/>
              <a:ea typeface="Times"/>
              <a:cs typeface="Times"/>
              <a:sym typeface="Times"/>
            </a:endParaRPr>
          </a:p>
          <a:p>
            <a:pPr indent="0" lvl="0" marL="457200" rtl="0" algn="just">
              <a:spcBef>
                <a:spcPts val="0"/>
              </a:spcBef>
              <a:spcAft>
                <a:spcPts val="0"/>
              </a:spcAft>
              <a:buSzPts val="990"/>
              <a:buNone/>
            </a:pPr>
            <a:r>
              <a:rPr lang="en" sz="2020">
                <a:latin typeface="Times"/>
                <a:ea typeface="Times"/>
                <a:cs typeface="Times"/>
                <a:sym typeface="Times"/>
              </a:rPr>
              <a:t>By the total words in the document</a:t>
            </a:r>
            <a:endParaRPr sz="2020">
              <a:latin typeface="Times"/>
              <a:ea typeface="Times"/>
              <a:cs typeface="Times"/>
              <a:sym typeface="Times"/>
            </a:endParaRPr>
          </a:p>
          <a:p>
            <a:pPr indent="0" lvl="0" marL="457200" rtl="0" algn="just">
              <a:spcBef>
                <a:spcPts val="0"/>
              </a:spcBef>
              <a:spcAft>
                <a:spcPts val="0"/>
              </a:spcAft>
              <a:buSzPts val="990"/>
              <a:buNone/>
            </a:pPr>
            <a:r>
              <a:rPr lang="en" sz="2020">
                <a:latin typeface="Times"/>
                <a:ea typeface="Times"/>
                <a:cs typeface="Times"/>
                <a:sym typeface="Times"/>
              </a:rPr>
              <a:t>e</a:t>
            </a:r>
            <a:r>
              <a:rPr b="1" lang="en" sz="2020">
                <a:latin typeface="Times"/>
                <a:ea typeface="Times"/>
                <a:cs typeface="Times"/>
                <a:sym typeface="Times"/>
              </a:rPr>
              <a:t>g.TF=No.of word in document/Total No.of words in document</a:t>
            </a:r>
            <a:r>
              <a:rPr lang="en" sz="2020">
                <a:latin typeface="Times"/>
                <a:ea typeface="Times"/>
                <a:cs typeface="Times"/>
                <a:sym typeface="Times"/>
              </a:rPr>
              <a:t> </a:t>
            </a:r>
            <a:endParaRPr sz="2020">
              <a:latin typeface="Times"/>
              <a:ea typeface="Times"/>
              <a:cs typeface="Times"/>
              <a:sym typeface="Times"/>
            </a:endParaRPr>
          </a:p>
          <a:p>
            <a:pPr indent="-356870" lvl="0" marL="457200" rtl="0" algn="just">
              <a:spcBef>
                <a:spcPts val="0"/>
              </a:spcBef>
              <a:spcAft>
                <a:spcPts val="0"/>
              </a:spcAft>
              <a:buSzPts val="2020"/>
              <a:buFont typeface="Times"/>
              <a:buChar char="●"/>
            </a:pPr>
            <a:r>
              <a:rPr lang="en" sz="2020">
                <a:latin typeface="Times"/>
                <a:ea typeface="Times"/>
                <a:cs typeface="Times"/>
                <a:sym typeface="Times"/>
              </a:rPr>
              <a:t>IDF calculate the frequency of words in the total documents.</a:t>
            </a:r>
            <a:endParaRPr sz="2020">
              <a:latin typeface="Times"/>
              <a:ea typeface="Times"/>
              <a:cs typeface="Times"/>
              <a:sym typeface="Times"/>
            </a:endParaRPr>
          </a:p>
          <a:p>
            <a:pPr indent="0" lvl="0" marL="457200" rtl="0" algn="just">
              <a:spcBef>
                <a:spcPts val="0"/>
              </a:spcBef>
              <a:spcAft>
                <a:spcPts val="0"/>
              </a:spcAft>
              <a:buSzPts val="990"/>
              <a:buNone/>
            </a:pPr>
            <a:r>
              <a:rPr b="1" lang="en" sz="2020">
                <a:latin typeface="Times"/>
                <a:ea typeface="Times"/>
                <a:cs typeface="Times"/>
                <a:sym typeface="Times"/>
              </a:rPr>
              <a:t>IDF=Total no. of documents/no.of documents with word in it</a:t>
            </a:r>
            <a:endParaRPr sz="2020">
              <a:latin typeface="Times"/>
              <a:ea typeface="Times"/>
              <a:cs typeface="Times"/>
              <a:sym typeface="Times"/>
            </a:endParaRPr>
          </a:p>
          <a:p>
            <a:pPr indent="-356870" lvl="0" marL="457200" rtl="0" algn="just">
              <a:spcBef>
                <a:spcPts val="0"/>
              </a:spcBef>
              <a:spcAft>
                <a:spcPts val="0"/>
              </a:spcAft>
              <a:buSzPts val="2020"/>
              <a:buFont typeface="Times"/>
              <a:buChar char="●"/>
            </a:pPr>
            <a:r>
              <a:rPr lang="en" sz="2020">
                <a:latin typeface="Times"/>
                <a:ea typeface="Times"/>
                <a:cs typeface="Times"/>
                <a:sym typeface="Times"/>
              </a:rPr>
              <a:t>Weight=Tf*IDF</a:t>
            </a:r>
            <a:endParaRPr sz="2020">
              <a:latin typeface="Times"/>
              <a:ea typeface="Times"/>
              <a:cs typeface="Times"/>
              <a:sym typeface="Times"/>
            </a:endParaRPr>
          </a:p>
          <a:p>
            <a:pPr indent="-356870" lvl="0" marL="457200" rtl="0" algn="just">
              <a:spcBef>
                <a:spcPts val="0"/>
              </a:spcBef>
              <a:spcAft>
                <a:spcPts val="0"/>
              </a:spcAft>
              <a:buSzPts val="2020"/>
              <a:buFont typeface="Times"/>
              <a:buChar char="●"/>
            </a:pPr>
            <a:r>
              <a:rPr lang="en" sz="2020">
                <a:latin typeface="Times"/>
                <a:ea typeface="Times"/>
                <a:cs typeface="Times"/>
                <a:sym typeface="Times"/>
              </a:rPr>
              <a:t>So in this way weights are assigned to the words &amp; is more semantic than the BOW.</a:t>
            </a:r>
            <a:endParaRPr sz="2020">
              <a:latin typeface="Times"/>
              <a:ea typeface="Times"/>
              <a:cs typeface="Times"/>
              <a:sym typeface="Times"/>
            </a:endParaRPr>
          </a:p>
          <a:p>
            <a:pPr indent="-356870" lvl="0" marL="457200" rtl="0" algn="just">
              <a:spcBef>
                <a:spcPts val="0"/>
              </a:spcBef>
              <a:spcAft>
                <a:spcPts val="0"/>
              </a:spcAft>
              <a:buSzPts val="2020"/>
              <a:buFont typeface="Times"/>
              <a:buChar char="●"/>
            </a:pPr>
            <a:r>
              <a:rPr lang="en" sz="2020">
                <a:latin typeface="Times"/>
                <a:ea typeface="Times"/>
                <a:cs typeface="Times"/>
                <a:sym typeface="Times"/>
              </a:rPr>
              <a:t>Higher weight is assigned to the most repetitive word so it is considered as  less significant.</a:t>
            </a:r>
            <a:endParaRPr sz="2020">
              <a:latin typeface="Times"/>
              <a:ea typeface="Times"/>
              <a:cs typeface="Times"/>
              <a:sym typeface="Times"/>
            </a:endParaRPr>
          </a:p>
          <a:p>
            <a:pPr indent="0" lvl="0" marL="0" rtl="0" algn="just">
              <a:spcBef>
                <a:spcPts val="0"/>
              </a:spcBef>
              <a:spcAft>
                <a:spcPts val="0"/>
              </a:spcAft>
              <a:buSzPts val="990"/>
              <a:buNone/>
            </a:pPr>
            <a:r>
              <a:t/>
            </a:r>
            <a:endParaRPr sz="2020">
              <a:latin typeface="Times"/>
              <a:ea typeface="Times"/>
              <a:cs typeface="Times"/>
              <a:sym typeface="Times"/>
            </a:endParaRPr>
          </a:p>
        </p:txBody>
      </p:sp>
      <p:sp>
        <p:nvSpPr>
          <p:cNvPr id="123" name="Google Shape;123;p24"/>
          <p:cNvSpPr txBox="1"/>
          <p:nvPr/>
        </p:nvSpPr>
        <p:spPr>
          <a:xfrm>
            <a:off x="512175" y="239750"/>
            <a:ext cx="7671600" cy="63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  </a:t>
            </a:r>
            <a:r>
              <a:rPr b="1" lang="en" sz="3000" u="sng">
                <a:solidFill>
                  <a:schemeClr val="dk1"/>
                </a:solidFill>
                <a:latin typeface="Times"/>
                <a:ea typeface="Times"/>
                <a:cs typeface="Times"/>
                <a:sym typeface="Times"/>
              </a:rPr>
              <a:t>TF-IDF</a:t>
            </a:r>
            <a:r>
              <a:rPr lang="en" sz="2800">
                <a:solidFill>
                  <a:schemeClr val="dk1"/>
                </a:solidFill>
              </a:rPr>
              <a:t>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type="title"/>
          </p:nvPr>
        </p:nvSpPr>
        <p:spPr>
          <a:xfrm>
            <a:off x="398875" y="1482000"/>
            <a:ext cx="8520600" cy="2364600"/>
          </a:xfrm>
          <a:prstGeom prst="rect">
            <a:avLst/>
          </a:prstGeom>
        </p:spPr>
        <p:txBody>
          <a:bodyPr anchorCtr="0" anchor="t" bIns="91425" lIns="91425" spcFirstLastPara="1" rIns="91425" wrap="square" tIns="91425">
            <a:normAutofit/>
          </a:bodyPr>
          <a:lstStyle/>
          <a:p>
            <a:pPr indent="-364771" lvl="0" marL="457200" rtl="0" algn="just">
              <a:lnSpc>
                <a:spcPct val="150000"/>
              </a:lnSpc>
              <a:spcBef>
                <a:spcPts val="0"/>
              </a:spcBef>
              <a:spcAft>
                <a:spcPts val="0"/>
              </a:spcAft>
              <a:buSzPts val="2144"/>
              <a:buFont typeface="Times"/>
              <a:buChar char="●"/>
            </a:pPr>
            <a:r>
              <a:rPr lang="en" sz="2144">
                <a:latin typeface="Times"/>
                <a:ea typeface="Times"/>
                <a:cs typeface="Times"/>
                <a:sym typeface="Times"/>
              </a:rPr>
              <a:t>Both BOW &amp; TF-IDF approach semantic information is not stored.TF-IDF gives importance to uncommon words.</a:t>
            </a:r>
            <a:endParaRPr sz="2144">
              <a:latin typeface="Times"/>
              <a:ea typeface="Times"/>
              <a:cs typeface="Times"/>
              <a:sym typeface="Times"/>
            </a:endParaRPr>
          </a:p>
          <a:p>
            <a:pPr indent="-364771" lvl="0" marL="457200" rtl="0" algn="just">
              <a:lnSpc>
                <a:spcPct val="150000"/>
              </a:lnSpc>
              <a:spcBef>
                <a:spcPts val="0"/>
              </a:spcBef>
              <a:spcAft>
                <a:spcPts val="0"/>
              </a:spcAft>
              <a:buSzPts val="2144"/>
              <a:buFont typeface="Times"/>
              <a:buChar char="●"/>
            </a:pPr>
            <a:r>
              <a:rPr lang="en" sz="2144">
                <a:latin typeface="Times"/>
                <a:ea typeface="Times"/>
                <a:cs typeface="Times"/>
                <a:sym typeface="Times"/>
              </a:rPr>
              <a:t>They cannot capture the semantics of the sentences.</a:t>
            </a:r>
            <a:endParaRPr sz="2144">
              <a:latin typeface="Times"/>
              <a:ea typeface="Times"/>
              <a:cs typeface="Times"/>
              <a:sym typeface="Times"/>
            </a:endParaRPr>
          </a:p>
          <a:p>
            <a:pPr indent="-364771" lvl="0" marL="457200" rtl="0" algn="just">
              <a:lnSpc>
                <a:spcPct val="150000"/>
              </a:lnSpc>
              <a:spcBef>
                <a:spcPts val="0"/>
              </a:spcBef>
              <a:spcAft>
                <a:spcPts val="0"/>
              </a:spcAft>
              <a:buSzPts val="2144"/>
              <a:buFont typeface="Times"/>
              <a:buChar char="●"/>
            </a:pPr>
            <a:r>
              <a:rPr lang="en" sz="2144">
                <a:latin typeface="Times"/>
                <a:ea typeface="Times"/>
                <a:cs typeface="Times"/>
                <a:sym typeface="Times"/>
              </a:rPr>
              <a:t>So the solution is Word embedding.</a:t>
            </a:r>
            <a:endParaRPr sz="2144">
              <a:latin typeface="Times"/>
              <a:ea typeface="Times"/>
              <a:cs typeface="Times"/>
              <a:sym typeface="Times"/>
            </a:endParaRPr>
          </a:p>
        </p:txBody>
      </p:sp>
      <p:sp>
        <p:nvSpPr>
          <p:cNvPr id="129" name="Google Shape;129;p25"/>
          <p:cNvSpPr txBox="1"/>
          <p:nvPr/>
        </p:nvSpPr>
        <p:spPr>
          <a:xfrm>
            <a:off x="817300" y="523050"/>
            <a:ext cx="7333800" cy="66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u="sng">
                <a:solidFill>
                  <a:schemeClr val="dk1"/>
                </a:solidFill>
                <a:latin typeface="Times"/>
                <a:ea typeface="Times"/>
                <a:cs typeface="Times"/>
                <a:sym typeface="Times"/>
              </a:rPr>
              <a:t>LIMITATIONS OF BOW &amp; TF-IDF</a:t>
            </a:r>
            <a:endParaRPr b="1" sz="1600" u="sng">
              <a:latin typeface="Times"/>
              <a:ea typeface="Times"/>
              <a:cs typeface="Times"/>
              <a:sym typeface="Time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6"/>
          <p:cNvSpPr txBox="1"/>
          <p:nvPr>
            <p:ph type="title"/>
          </p:nvPr>
        </p:nvSpPr>
        <p:spPr>
          <a:xfrm>
            <a:off x="311700" y="893525"/>
            <a:ext cx="8520600" cy="4195500"/>
          </a:xfrm>
          <a:prstGeom prst="rect">
            <a:avLst/>
          </a:prstGeom>
        </p:spPr>
        <p:txBody>
          <a:bodyPr anchorCtr="0" anchor="t" bIns="91425" lIns="91425" spcFirstLastPara="1" rIns="91425" wrap="square" tIns="91425">
            <a:noAutofit/>
          </a:bodyPr>
          <a:lstStyle/>
          <a:p>
            <a:pPr indent="-356870" lvl="0" marL="457200" rtl="0" algn="just">
              <a:spcBef>
                <a:spcPts val="0"/>
              </a:spcBef>
              <a:spcAft>
                <a:spcPts val="0"/>
              </a:spcAft>
              <a:buSzPts val="2020"/>
              <a:buFont typeface="Times"/>
              <a:buChar char="●"/>
            </a:pPr>
            <a:r>
              <a:rPr lang="en" sz="2020">
                <a:latin typeface="Times"/>
                <a:ea typeface="Times"/>
                <a:cs typeface="Times"/>
                <a:sym typeface="Times"/>
              </a:rPr>
              <a:t>Word embedding is term used for the </a:t>
            </a:r>
            <a:r>
              <a:rPr lang="en" sz="2020">
                <a:latin typeface="Times"/>
                <a:ea typeface="Times"/>
                <a:cs typeface="Times"/>
                <a:sym typeface="Times"/>
              </a:rPr>
              <a:t>representation </a:t>
            </a:r>
            <a:r>
              <a:rPr lang="en" sz="2020">
                <a:latin typeface="Times"/>
                <a:ea typeface="Times"/>
                <a:cs typeface="Times"/>
                <a:sym typeface="Times"/>
              </a:rPr>
              <a:t>of the word for text analysis.</a:t>
            </a:r>
            <a:endParaRPr sz="2020">
              <a:latin typeface="Times"/>
              <a:ea typeface="Times"/>
              <a:cs typeface="Times"/>
              <a:sym typeface="Times"/>
            </a:endParaRPr>
          </a:p>
          <a:p>
            <a:pPr indent="-356870" lvl="0" marL="457200" rtl="0" algn="just">
              <a:spcBef>
                <a:spcPts val="0"/>
              </a:spcBef>
              <a:spcAft>
                <a:spcPts val="0"/>
              </a:spcAft>
              <a:buSzPts val="2020"/>
              <a:buFont typeface="Times"/>
              <a:buChar char="●"/>
            </a:pPr>
            <a:r>
              <a:rPr lang="en" sz="2020">
                <a:latin typeface="Times"/>
                <a:ea typeface="Times"/>
                <a:cs typeface="Times"/>
                <a:sym typeface="Times"/>
              </a:rPr>
              <a:t>The most used type of word embedding is Word2Vec.</a:t>
            </a:r>
            <a:endParaRPr sz="2020">
              <a:latin typeface="Times"/>
              <a:ea typeface="Times"/>
              <a:cs typeface="Times"/>
              <a:sym typeface="Times"/>
            </a:endParaRPr>
          </a:p>
          <a:p>
            <a:pPr indent="-356870" lvl="0" marL="457200" rtl="0" algn="just">
              <a:spcBef>
                <a:spcPts val="0"/>
              </a:spcBef>
              <a:spcAft>
                <a:spcPts val="0"/>
              </a:spcAft>
              <a:buSzPts val="2020"/>
              <a:buFont typeface="Times"/>
              <a:buChar char="●"/>
            </a:pPr>
            <a:r>
              <a:rPr lang="en" sz="2020">
                <a:latin typeface="Times"/>
                <a:ea typeface="Times"/>
                <a:cs typeface="Times"/>
                <a:sym typeface="Times"/>
              </a:rPr>
              <a:t>In this model each word is basically represent as vector of 32</a:t>
            </a:r>
            <a:endParaRPr sz="2020">
              <a:latin typeface="Times"/>
              <a:ea typeface="Times"/>
              <a:cs typeface="Times"/>
              <a:sym typeface="Times"/>
            </a:endParaRPr>
          </a:p>
          <a:p>
            <a:pPr indent="0" lvl="0" marL="457200" rtl="0" algn="just">
              <a:spcBef>
                <a:spcPts val="0"/>
              </a:spcBef>
              <a:spcAft>
                <a:spcPts val="0"/>
              </a:spcAft>
              <a:buSzPts val="990"/>
              <a:buNone/>
            </a:pPr>
            <a:r>
              <a:rPr lang="en" sz="2020">
                <a:latin typeface="Times"/>
                <a:ea typeface="Times"/>
                <a:cs typeface="Times"/>
                <a:sym typeface="Times"/>
              </a:rPr>
              <a:t>Or more dimension instead of the single word.</a:t>
            </a:r>
            <a:endParaRPr sz="2020">
              <a:latin typeface="Times"/>
              <a:ea typeface="Times"/>
              <a:cs typeface="Times"/>
              <a:sym typeface="Times"/>
            </a:endParaRPr>
          </a:p>
          <a:p>
            <a:pPr indent="-356870" lvl="0" marL="457200" rtl="0" algn="just">
              <a:spcBef>
                <a:spcPts val="0"/>
              </a:spcBef>
              <a:spcAft>
                <a:spcPts val="0"/>
              </a:spcAft>
              <a:buSzPts val="2020"/>
              <a:buFont typeface="Times"/>
              <a:buChar char="●"/>
            </a:pPr>
            <a:r>
              <a:rPr lang="en" sz="2020">
                <a:latin typeface="Times"/>
                <a:ea typeface="Times"/>
                <a:cs typeface="Times"/>
                <a:sym typeface="Times"/>
              </a:rPr>
              <a:t>Here,semantic information &amp;  relation between word  is also preserved.</a:t>
            </a:r>
            <a:endParaRPr sz="2020">
              <a:latin typeface="Times"/>
              <a:ea typeface="Times"/>
              <a:cs typeface="Times"/>
              <a:sym typeface="Times"/>
            </a:endParaRPr>
          </a:p>
          <a:p>
            <a:pPr indent="-356870" lvl="0" marL="457200" rtl="0" algn="just">
              <a:spcBef>
                <a:spcPts val="0"/>
              </a:spcBef>
              <a:spcAft>
                <a:spcPts val="0"/>
              </a:spcAft>
              <a:buSzPts val="2020"/>
              <a:buFont typeface="Times"/>
              <a:buChar char="●"/>
            </a:pPr>
            <a:r>
              <a:rPr lang="en" sz="2020">
                <a:latin typeface="Times"/>
                <a:ea typeface="Times"/>
                <a:cs typeface="Times"/>
                <a:sym typeface="Times"/>
              </a:rPr>
              <a:t>Eg.</a:t>
            </a:r>
            <a:endParaRPr sz="2020">
              <a:latin typeface="Times"/>
              <a:ea typeface="Times"/>
              <a:cs typeface="Times"/>
              <a:sym typeface="Times"/>
            </a:endParaRPr>
          </a:p>
          <a:p>
            <a:pPr indent="0" lvl="0" marL="457200" rtl="0" algn="just">
              <a:spcBef>
                <a:spcPts val="0"/>
              </a:spcBef>
              <a:spcAft>
                <a:spcPts val="0"/>
              </a:spcAft>
              <a:buSzPts val="990"/>
              <a:buNone/>
            </a:pPr>
            <a:r>
              <a:rPr lang="en" sz="2020">
                <a:latin typeface="Times"/>
                <a:ea typeface="Times"/>
                <a:cs typeface="Times"/>
                <a:sym typeface="Times"/>
              </a:rPr>
              <a:t>The wife is always supporting to his husband.</a:t>
            </a:r>
            <a:endParaRPr sz="2020">
              <a:latin typeface="Times"/>
              <a:ea typeface="Times"/>
              <a:cs typeface="Times"/>
              <a:sym typeface="Times"/>
            </a:endParaRPr>
          </a:p>
          <a:p>
            <a:pPr indent="0" lvl="0" marL="457200" rtl="0" algn="just">
              <a:spcBef>
                <a:spcPts val="0"/>
              </a:spcBef>
              <a:spcAft>
                <a:spcPts val="0"/>
              </a:spcAft>
              <a:buSzPts val="990"/>
              <a:buNone/>
            </a:pPr>
            <a:r>
              <a:rPr lang="en" sz="2020">
                <a:latin typeface="Times"/>
                <a:ea typeface="Times"/>
                <a:cs typeface="Times"/>
                <a:sym typeface="Times"/>
              </a:rPr>
              <a:t>The queen is always supporting to king.</a:t>
            </a:r>
            <a:endParaRPr sz="2020">
              <a:latin typeface="Times"/>
              <a:ea typeface="Times"/>
              <a:cs typeface="Times"/>
              <a:sym typeface="Times"/>
            </a:endParaRPr>
          </a:p>
          <a:p>
            <a:pPr indent="0" lvl="0" marL="457200" rtl="0" algn="just">
              <a:spcBef>
                <a:spcPts val="0"/>
              </a:spcBef>
              <a:spcAft>
                <a:spcPts val="0"/>
              </a:spcAft>
              <a:buSzPts val="990"/>
              <a:buNone/>
            </a:pPr>
            <a:r>
              <a:rPr lang="en" sz="2020">
                <a:latin typeface="Times"/>
                <a:ea typeface="Times"/>
                <a:cs typeface="Times"/>
                <a:sym typeface="Times"/>
              </a:rPr>
              <a:t>So,here Wife &amp; queen get nearby vector,  king &amp; man also get nearby vector.</a:t>
            </a:r>
            <a:endParaRPr sz="2020">
              <a:latin typeface="Times"/>
              <a:ea typeface="Times"/>
              <a:cs typeface="Times"/>
              <a:sym typeface="Times"/>
            </a:endParaRPr>
          </a:p>
          <a:p>
            <a:pPr indent="0" lvl="0" marL="457200" rtl="0" algn="just">
              <a:spcBef>
                <a:spcPts val="0"/>
              </a:spcBef>
              <a:spcAft>
                <a:spcPts val="0"/>
              </a:spcAft>
              <a:buSzPts val="990"/>
              <a:buNone/>
            </a:pPr>
            <a:r>
              <a:rPr lang="en" sz="2020">
                <a:latin typeface="Times"/>
                <a:ea typeface="Times"/>
                <a:cs typeface="Times"/>
                <a:sym typeface="Times"/>
              </a:rPr>
              <a:t>Based on a gender class.</a:t>
            </a:r>
            <a:endParaRPr sz="2020">
              <a:latin typeface="Times"/>
              <a:ea typeface="Times"/>
              <a:cs typeface="Times"/>
              <a:sym typeface="Times"/>
            </a:endParaRPr>
          </a:p>
          <a:p>
            <a:pPr indent="-356870" lvl="0" marL="457200" rtl="0" algn="just">
              <a:spcBef>
                <a:spcPts val="0"/>
              </a:spcBef>
              <a:spcAft>
                <a:spcPts val="0"/>
              </a:spcAft>
              <a:buSzPts val="2020"/>
              <a:buFont typeface="Times"/>
              <a:buChar char="●"/>
            </a:pPr>
            <a:r>
              <a:rPr lang="en" sz="2020">
                <a:latin typeface="Times"/>
                <a:ea typeface="Times"/>
                <a:cs typeface="Times"/>
                <a:sym typeface="Times"/>
              </a:rPr>
              <a:t>So in this way semantic is maintaining.</a:t>
            </a:r>
            <a:endParaRPr sz="2020">
              <a:latin typeface="Times"/>
              <a:ea typeface="Times"/>
              <a:cs typeface="Times"/>
              <a:sym typeface="Times"/>
            </a:endParaRPr>
          </a:p>
        </p:txBody>
      </p:sp>
      <p:sp>
        <p:nvSpPr>
          <p:cNvPr id="135" name="Google Shape;135;p26"/>
          <p:cNvSpPr txBox="1"/>
          <p:nvPr/>
        </p:nvSpPr>
        <p:spPr>
          <a:xfrm>
            <a:off x="632050" y="283325"/>
            <a:ext cx="77262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u="sng">
                <a:solidFill>
                  <a:schemeClr val="dk1"/>
                </a:solidFill>
                <a:latin typeface="Times"/>
                <a:ea typeface="Times"/>
                <a:cs typeface="Times"/>
                <a:sym typeface="Times"/>
              </a:rPr>
              <a:t>WORD EMBEDDING</a:t>
            </a:r>
            <a:endParaRPr b="1" sz="3000" u="sng">
              <a:latin typeface="Times"/>
              <a:ea typeface="Times"/>
              <a:cs typeface="Times"/>
              <a:sym typeface="Time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7"/>
          <p:cNvSpPr txBox="1"/>
          <p:nvPr>
            <p:ph type="title"/>
          </p:nvPr>
        </p:nvSpPr>
        <p:spPr>
          <a:xfrm>
            <a:off x="623400" y="359500"/>
            <a:ext cx="8520600" cy="1841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sz="2244">
              <a:latin typeface="Times"/>
              <a:ea typeface="Times"/>
              <a:cs typeface="Times"/>
              <a:sym typeface="Times"/>
            </a:endParaRPr>
          </a:p>
          <a:p>
            <a:pPr indent="-356869" lvl="0" marL="457200" rtl="0" algn="l">
              <a:spcBef>
                <a:spcPts val="0"/>
              </a:spcBef>
              <a:spcAft>
                <a:spcPts val="0"/>
              </a:spcAft>
              <a:buSzPct val="100000"/>
              <a:buFont typeface="Times"/>
              <a:buChar char="●"/>
            </a:pPr>
            <a:r>
              <a:rPr lang="en" sz="2244">
                <a:latin typeface="Times"/>
                <a:ea typeface="Times"/>
                <a:cs typeface="Times"/>
                <a:sym typeface="Times"/>
              </a:rPr>
              <a:t>Word2vec assigns the nearby vector according to the class.</a:t>
            </a:r>
            <a:endParaRPr sz="2244">
              <a:latin typeface="Times"/>
              <a:ea typeface="Times"/>
              <a:cs typeface="Times"/>
              <a:sym typeface="Times"/>
            </a:endParaRPr>
          </a:p>
          <a:p>
            <a:pPr indent="-356869" lvl="0" marL="457200" rtl="0" algn="l">
              <a:spcBef>
                <a:spcPts val="0"/>
              </a:spcBef>
              <a:spcAft>
                <a:spcPts val="0"/>
              </a:spcAft>
              <a:buSzPct val="100000"/>
              <a:buFont typeface="Times"/>
              <a:buChar char="●"/>
            </a:pPr>
            <a:r>
              <a:rPr lang="en" sz="2244">
                <a:latin typeface="Times"/>
                <a:ea typeface="Times"/>
                <a:cs typeface="Times"/>
                <a:sym typeface="Times"/>
              </a:rPr>
              <a:t>Function used for this in </a:t>
            </a:r>
            <a:r>
              <a:rPr lang="en" sz="2244">
                <a:latin typeface="Times"/>
                <a:ea typeface="Times"/>
                <a:cs typeface="Times"/>
                <a:sym typeface="Times"/>
              </a:rPr>
              <a:t>python</a:t>
            </a:r>
            <a:r>
              <a:rPr lang="en" sz="2244">
                <a:latin typeface="Times"/>
                <a:ea typeface="Times"/>
                <a:cs typeface="Times"/>
                <a:sym typeface="Times"/>
              </a:rPr>
              <a:t> is:-</a:t>
            </a:r>
            <a:endParaRPr sz="2244">
              <a:latin typeface="Times"/>
              <a:ea typeface="Times"/>
              <a:cs typeface="Times"/>
              <a:sym typeface="Times"/>
            </a:endParaRPr>
          </a:p>
          <a:p>
            <a:pPr indent="0" lvl="0" marL="0" rtl="0" algn="just">
              <a:spcBef>
                <a:spcPts val="0"/>
              </a:spcBef>
              <a:spcAft>
                <a:spcPts val="0"/>
              </a:spcAft>
              <a:buNone/>
            </a:pPr>
            <a:r>
              <a:rPr lang="en" sz="2244">
                <a:latin typeface="Times"/>
                <a:ea typeface="Times"/>
                <a:cs typeface="Times"/>
                <a:sym typeface="Times"/>
              </a:rPr>
              <a:t>                        </a:t>
            </a:r>
            <a:r>
              <a:rPr b="1" lang="en" sz="2244">
                <a:latin typeface="Times"/>
                <a:ea typeface="Times"/>
                <a:cs typeface="Times"/>
                <a:sym typeface="Times"/>
              </a:rPr>
              <a:t>from gensim.models import Word2Vec</a:t>
            </a:r>
            <a:endParaRPr b="1" sz="2244">
              <a:latin typeface="Times"/>
              <a:ea typeface="Times"/>
              <a:cs typeface="Times"/>
              <a:sym typeface="Times"/>
            </a:endParaRPr>
          </a:p>
          <a:p>
            <a:pPr indent="0" lvl="0" marL="0" rtl="0" algn="l">
              <a:spcBef>
                <a:spcPts val="0"/>
              </a:spcBef>
              <a:spcAft>
                <a:spcPts val="0"/>
              </a:spcAft>
              <a:buNone/>
            </a:pPr>
            <a:r>
              <a:t/>
            </a:r>
            <a:endParaRPr b="1" sz="2244"/>
          </a:p>
          <a:p>
            <a:pPr indent="0" lvl="0" marL="0" rtl="0" algn="l">
              <a:spcBef>
                <a:spcPts val="0"/>
              </a:spcBef>
              <a:spcAft>
                <a:spcPts val="0"/>
              </a:spcAft>
              <a:buNone/>
            </a:pPr>
            <a:r>
              <a:t/>
            </a:r>
            <a:endParaRPr b="1" sz="2244"/>
          </a:p>
          <a:p>
            <a:pPr indent="0" lvl="0" marL="0" rtl="0" algn="l">
              <a:spcBef>
                <a:spcPts val="0"/>
              </a:spcBef>
              <a:spcAft>
                <a:spcPts val="0"/>
              </a:spcAft>
              <a:buNone/>
            </a:pPr>
            <a:r>
              <a:t/>
            </a:r>
            <a:endParaRPr b="1" sz="2244"/>
          </a:p>
          <a:p>
            <a:pPr indent="0" lvl="0" marL="0" rtl="0" algn="l">
              <a:spcBef>
                <a:spcPts val="0"/>
              </a:spcBef>
              <a:spcAft>
                <a:spcPts val="0"/>
              </a:spcAft>
              <a:buNone/>
            </a:pPr>
            <a:r>
              <a:t/>
            </a:r>
            <a:endParaRPr b="1" sz="2577"/>
          </a:p>
          <a:p>
            <a:pPr indent="0" lvl="0" marL="0" rtl="0" algn="l">
              <a:spcBef>
                <a:spcPts val="0"/>
              </a:spcBef>
              <a:spcAft>
                <a:spcPts val="0"/>
              </a:spcAft>
              <a:buNone/>
            </a:pPr>
            <a:r>
              <a:t/>
            </a:r>
            <a:endParaRPr/>
          </a:p>
        </p:txBody>
      </p:sp>
      <p:pic>
        <p:nvPicPr>
          <p:cNvPr id="141" name="Google Shape;141;p27"/>
          <p:cNvPicPr preferRelativeResize="0"/>
          <p:nvPr/>
        </p:nvPicPr>
        <p:blipFill>
          <a:blip r:embed="rId3">
            <a:alphaModFix/>
          </a:blip>
          <a:stretch>
            <a:fillRect/>
          </a:stretch>
        </p:blipFill>
        <p:spPr>
          <a:xfrm>
            <a:off x="286600" y="2394250"/>
            <a:ext cx="8679750" cy="25656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8"/>
          <p:cNvSpPr txBox="1"/>
          <p:nvPr>
            <p:ph type="title"/>
          </p:nvPr>
        </p:nvSpPr>
        <p:spPr>
          <a:xfrm>
            <a:off x="311700" y="1304500"/>
            <a:ext cx="8520600" cy="3359400"/>
          </a:xfrm>
          <a:prstGeom prst="rect">
            <a:avLst/>
          </a:prstGeom>
        </p:spPr>
        <p:txBody>
          <a:bodyPr anchorCtr="0" anchor="t" bIns="91425" lIns="91425" spcFirstLastPara="1" rIns="91425" wrap="square" tIns="91425">
            <a:normAutofit/>
          </a:bodyPr>
          <a:lstStyle/>
          <a:p>
            <a:pPr indent="0" lvl="0" marL="457200" rtl="0" algn="l">
              <a:spcBef>
                <a:spcPts val="0"/>
              </a:spcBef>
              <a:spcAft>
                <a:spcPts val="0"/>
              </a:spcAft>
              <a:buNone/>
            </a:pPr>
            <a:r>
              <a:rPr b="1" lang="en" sz="2200">
                <a:latin typeface="Times"/>
                <a:ea typeface="Times"/>
                <a:cs typeface="Times"/>
                <a:sym typeface="Times"/>
              </a:rPr>
              <a:t>In our case we used pretrained models </a:t>
            </a:r>
            <a:r>
              <a:rPr b="1" lang="en" sz="2200">
                <a:latin typeface="Times"/>
                <a:ea typeface="Times"/>
                <a:cs typeface="Times"/>
                <a:sym typeface="Times"/>
              </a:rPr>
              <a:t>for book summarization and they are as follow</a:t>
            </a:r>
            <a:endParaRPr b="1" sz="2200">
              <a:latin typeface="Times"/>
              <a:ea typeface="Times"/>
              <a:cs typeface="Times"/>
              <a:sym typeface="Times"/>
            </a:endParaRPr>
          </a:p>
          <a:p>
            <a:pPr indent="0" lvl="0" marL="457200" rtl="0" algn="l">
              <a:spcBef>
                <a:spcPts val="0"/>
              </a:spcBef>
              <a:spcAft>
                <a:spcPts val="0"/>
              </a:spcAft>
              <a:buNone/>
            </a:pPr>
            <a:r>
              <a:t/>
            </a:r>
            <a:endParaRPr sz="2200">
              <a:latin typeface="Times"/>
              <a:ea typeface="Times"/>
              <a:cs typeface="Times"/>
              <a:sym typeface="Times"/>
            </a:endParaRPr>
          </a:p>
          <a:p>
            <a:pPr indent="-368300" lvl="0" marL="457200" rtl="0" algn="l">
              <a:spcBef>
                <a:spcPts val="0"/>
              </a:spcBef>
              <a:spcAft>
                <a:spcPts val="0"/>
              </a:spcAft>
              <a:buSzPts val="2200"/>
              <a:buFont typeface="Times"/>
              <a:buAutoNum type="arabicParenR"/>
            </a:pPr>
            <a:r>
              <a:rPr lang="en" sz="2200">
                <a:latin typeface="Times"/>
                <a:ea typeface="Times"/>
                <a:cs typeface="Times"/>
                <a:sym typeface="Times"/>
              </a:rPr>
              <a:t>Lex rank</a:t>
            </a:r>
            <a:endParaRPr sz="2200">
              <a:latin typeface="Times"/>
              <a:ea typeface="Times"/>
              <a:cs typeface="Times"/>
              <a:sym typeface="Times"/>
            </a:endParaRPr>
          </a:p>
          <a:p>
            <a:pPr indent="-368300" lvl="0" marL="457200" rtl="0" algn="l">
              <a:spcBef>
                <a:spcPts val="0"/>
              </a:spcBef>
              <a:spcAft>
                <a:spcPts val="0"/>
              </a:spcAft>
              <a:buSzPts val="2200"/>
              <a:buFont typeface="Times"/>
              <a:buAutoNum type="arabicParenR"/>
            </a:pPr>
            <a:r>
              <a:rPr lang="en" sz="2200">
                <a:latin typeface="Times"/>
                <a:ea typeface="Times"/>
                <a:cs typeface="Times"/>
                <a:sym typeface="Times"/>
              </a:rPr>
              <a:t>Luhn model</a:t>
            </a:r>
            <a:endParaRPr sz="2200">
              <a:latin typeface="Times"/>
              <a:ea typeface="Times"/>
              <a:cs typeface="Times"/>
              <a:sym typeface="Times"/>
            </a:endParaRPr>
          </a:p>
          <a:p>
            <a:pPr indent="-368300" lvl="0" marL="457200" rtl="0" algn="l">
              <a:spcBef>
                <a:spcPts val="0"/>
              </a:spcBef>
              <a:spcAft>
                <a:spcPts val="0"/>
              </a:spcAft>
              <a:buSzPts val="2200"/>
              <a:buFont typeface="Times"/>
              <a:buAutoNum type="arabicParenR"/>
            </a:pPr>
            <a:r>
              <a:rPr lang="en" sz="2200">
                <a:latin typeface="Times"/>
                <a:ea typeface="Times"/>
                <a:cs typeface="Times"/>
                <a:sym typeface="Times"/>
              </a:rPr>
              <a:t>LSA model</a:t>
            </a:r>
            <a:endParaRPr sz="2200">
              <a:latin typeface="Times"/>
              <a:ea typeface="Times"/>
              <a:cs typeface="Times"/>
              <a:sym typeface="Times"/>
            </a:endParaRPr>
          </a:p>
          <a:p>
            <a:pPr indent="-368300" lvl="0" marL="457200" rtl="0" algn="l">
              <a:spcBef>
                <a:spcPts val="0"/>
              </a:spcBef>
              <a:spcAft>
                <a:spcPts val="0"/>
              </a:spcAft>
              <a:buSzPts val="2200"/>
              <a:buFont typeface="Times"/>
              <a:buAutoNum type="arabicParenR"/>
            </a:pPr>
            <a:r>
              <a:rPr lang="en" sz="2200">
                <a:latin typeface="Times"/>
                <a:ea typeface="Times"/>
                <a:cs typeface="Times"/>
                <a:sym typeface="Times"/>
              </a:rPr>
              <a:t>Text rank</a:t>
            </a:r>
            <a:endParaRPr sz="2200">
              <a:latin typeface="Times"/>
              <a:ea typeface="Times"/>
              <a:cs typeface="Times"/>
              <a:sym typeface="Times"/>
            </a:endParaRPr>
          </a:p>
          <a:p>
            <a:pPr indent="-368300" lvl="0" marL="457200" rtl="0" algn="l">
              <a:spcBef>
                <a:spcPts val="0"/>
              </a:spcBef>
              <a:spcAft>
                <a:spcPts val="0"/>
              </a:spcAft>
              <a:buSzPts val="2200"/>
              <a:buFont typeface="Times"/>
              <a:buAutoNum type="arabicParenR"/>
            </a:pPr>
            <a:r>
              <a:rPr lang="en" sz="2200">
                <a:latin typeface="Times"/>
                <a:ea typeface="Times"/>
                <a:cs typeface="Times"/>
                <a:sym typeface="Times"/>
              </a:rPr>
              <a:t>BERT model</a:t>
            </a:r>
            <a:endParaRPr sz="2200">
              <a:latin typeface="Times"/>
              <a:ea typeface="Times"/>
              <a:cs typeface="Times"/>
              <a:sym typeface="Times"/>
            </a:endParaRPr>
          </a:p>
          <a:p>
            <a:pPr indent="0" lvl="0" marL="0" rtl="0" algn="l">
              <a:spcBef>
                <a:spcPts val="0"/>
              </a:spcBef>
              <a:spcAft>
                <a:spcPts val="0"/>
              </a:spcAft>
              <a:buNone/>
            </a:pPr>
            <a:r>
              <a:t/>
            </a:r>
            <a:endParaRPr sz="2200">
              <a:latin typeface="Times"/>
              <a:ea typeface="Times"/>
              <a:cs typeface="Times"/>
              <a:sym typeface="Times"/>
            </a:endParaRPr>
          </a:p>
        </p:txBody>
      </p:sp>
      <p:sp>
        <p:nvSpPr>
          <p:cNvPr id="147" name="Google Shape;147;p28"/>
          <p:cNvSpPr txBox="1"/>
          <p:nvPr/>
        </p:nvSpPr>
        <p:spPr>
          <a:xfrm>
            <a:off x="434825" y="335450"/>
            <a:ext cx="8150100" cy="73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u="sng">
                <a:latin typeface="Times"/>
                <a:ea typeface="Times"/>
                <a:cs typeface="Times"/>
                <a:sym typeface="Times"/>
              </a:rPr>
              <a:t>MODEL BUILDING</a:t>
            </a:r>
            <a:endParaRPr b="1" sz="3000" u="sng">
              <a:latin typeface="Times"/>
              <a:ea typeface="Times"/>
              <a:cs typeface="Times"/>
              <a:sym typeface="Time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9"/>
          <p:cNvSpPr txBox="1"/>
          <p:nvPr>
            <p:ph type="title"/>
          </p:nvPr>
        </p:nvSpPr>
        <p:spPr>
          <a:xfrm>
            <a:off x="311700" y="919375"/>
            <a:ext cx="8520600" cy="3801900"/>
          </a:xfrm>
          <a:prstGeom prst="rect">
            <a:avLst/>
          </a:prstGeom>
        </p:spPr>
        <p:txBody>
          <a:bodyPr anchorCtr="0" anchor="t" bIns="91425" lIns="91425" spcFirstLastPara="1" rIns="91425" wrap="square" tIns="91425">
            <a:normAutofit/>
          </a:bodyPr>
          <a:lstStyle/>
          <a:p>
            <a:pPr indent="0" lvl="0" marL="457200" rtl="0" algn="just">
              <a:spcBef>
                <a:spcPts val="0"/>
              </a:spcBef>
              <a:spcAft>
                <a:spcPts val="0"/>
              </a:spcAft>
              <a:buNone/>
            </a:pPr>
            <a:r>
              <a:rPr b="1" lang="en" sz="1900">
                <a:solidFill>
                  <a:srgbClr val="111111"/>
                </a:solidFill>
                <a:latin typeface="Times"/>
                <a:ea typeface="Times"/>
                <a:cs typeface="Times"/>
                <a:sym typeface="Times"/>
              </a:rPr>
              <a:t>Text summarization are of two types as defined </a:t>
            </a:r>
            <a:endParaRPr b="1" sz="1900">
              <a:solidFill>
                <a:srgbClr val="111111"/>
              </a:solidFill>
              <a:latin typeface="Times"/>
              <a:ea typeface="Times"/>
              <a:cs typeface="Times"/>
              <a:sym typeface="Times"/>
            </a:endParaRPr>
          </a:p>
          <a:p>
            <a:pPr indent="-349250" lvl="0" marL="457200" rtl="0" algn="just">
              <a:spcBef>
                <a:spcPts val="0"/>
              </a:spcBef>
              <a:spcAft>
                <a:spcPts val="0"/>
              </a:spcAft>
              <a:buClr>
                <a:srgbClr val="111111"/>
              </a:buClr>
              <a:buSzPts val="1900"/>
              <a:buFont typeface="Times"/>
              <a:buAutoNum type="arabicPeriod"/>
            </a:pPr>
            <a:r>
              <a:rPr lang="en" sz="1900">
                <a:solidFill>
                  <a:srgbClr val="111111"/>
                </a:solidFill>
                <a:latin typeface="Times"/>
                <a:ea typeface="Times"/>
                <a:cs typeface="Times"/>
                <a:sym typeface="Times"/>
              </a:rPr>
              <a:t>Extractive text summarization:-</a:t>
            </a:r>
            <a:endParaRPr sz="1900">
              <a:solidFill>
                <a:srgbClr val="111111"/>
              </a:solidFill>
              <a:latin typeface="Times"/>
              <a:ea typeface="Times"/>
              <a:cs typeface="Times"/>
              <a:sym typeface="Times"/>
            </a:endParaRPr>
          </a:p>
          <a:p>
            <a:pPr indent="0" lvl="0" marL="457200" rtl="0" algn="just">
              <a:spcBef>
                <a:spcPts val="0"/>
              </a:spcBef>
              <a:spcAft>
                <a:spcPts val="0"/>
              </a:spcAft>
              <a:buNone/>
            </a:pPr>
            <a:r>
              <a:rPr lang="en" sz="1900">
                <a:solidFill>
                  <a:srgbClr val="111111"/>
                </a:solidFill>
                <a:latin typeface="Times"/>
                <a:ea typeface="Times"/>
                <a:cs typeface="Times"/>
                <a:sym typeface="Times"/>
              </a:rPr>
              <a:t>   </a:t>
            </a:r>
            <a:r>
              <a:rPr lang="en" sz="1900">
                <a:solidFill>
                  <a:srgbClr val="111111"/>
                </a:solidFill>
                <a:highlight>
                  <a:srgbClr val="FFFFFF"/>
                </a:highlight>
                <a:latin typeface="Times"/>
                <a:ea typeface="Times"/>
                <a:cs typeface="Times"/>
                <a:sym typeface="Times"/>
              </a:rPr>
              <a:t>Extractive summarization picks up sentences directly from the document based on a scoring function to form a coherent summary. This method work by identifying important sections of the text and crops out and stitches together portions of the content to produce a condensed version</a:t>
            </a:r>
            <a:endParaRPr sz="19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None/>
            </a:pPr>
            <a:r>
              <a:rPr lang="en" sz="1900">
                <a:solidFill>
                  <a:srgbClr val="111111"/>
                </a:solidFill>
                <a:highlight>
                  <a:srgbClr val="FFFFFF"/>
                </a:highlight>
                <a:latin typeface="Times"/>
                <a:ea typeface="Times"/>
                <a:cs typeface="Times"/>
                <a:sym typeface="Times"/>
              </a:rPr>
              <a:t>eg.Text Rank,Luhn,LexRank,lsa etc.</a:t>
            </a:r>
            <a:endParaRPr sz="1900">
              <a:solidFill>
                <a:srgbClr val="111111"/>
              </a:solidFill>
              <a:highlight>
                <a:srgbClr val="FFFFFF"/>
              </a:highlight>
              <a:latin typeface="Times"/>
              <a:ea typeface="Times"/>
              <a:cs typeface="Times"/>
              <a:sym typeface="Times"/>
            </a:endParaRPr>
          </a:p>
        </p:txBody>
      </p:sp>
      <p:pic>
        <p:nvPicPr>
          <p:cNvPr id="153" name="Google Shape;153;p29"/>
          <p:cNvPicPr preferRelativeResize="0"/>
          <p:nvPr/>
        </p:nvPicPr>
        <p:blipFill>
          <a:blip r:embed="rId3">
            <a:alphaModFix/>
          </a:blip>
          <a:stretch>
            <a:fillRect/>
          </a:stretch>
        </p:blipFill>
        <p:spPr>
          <a:xfrm>
            <a:off x="1085925" y="3094400"/>
            <a:ext cx="6972127" cy="1731600"/>
          </a:xfrm>
          <a:prstGeom prst="rect">
            <a:avLst/>
          </a:prstGeom>
          <a:noFill/>
          <a:ln>
            <a:noFill/>
          </a:ln>
        </p:spPr>
      </p:pic>
      <p:sp>
        <p:nvSpPr>
          <p:cNvPr id="154" name="Google Shape;154;p29"/>
          <p:cNvSpPr txBox="1"/>
          <p:nvPr/>
        </p:nvSpPr>
        <p:spPr>
          <a:xfrm>
            <a:off x="571500" y="236050"/>
            <a:ext cx="7566300" cy="68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u="sng">
                <a:solidFill>
                  <a:schemeClr val="dk1"/>
                </a:solidFill>
                <a:latin typeface="Times"/>
                <a:ea typeface="Times"/>
                <a:cs typeface="Times"/>
                <a:sym typeface="Times"/>
              </a:rPr>
              <a:t>TEXT SUMMARIZATION</a:t>
            </a:r>
            <a:endParaRPr b="1" sz="3000" u="sng">
              <a:solidFill>
                <a:schemeClr val="dk1"/>
              </a:solidFill>
              <a:latin typeface="Times"/>
              <a:ea typeface="Times"/>
              <a:cs typeface="Times"/>
              <a:sym typeface="Times"/>
            </a:endParaRPr>
          </a:p>
          <a:p>
            <a:pPr indent="0" lvl="0" marL="0" rtl="0" algn="ctr">
              <a:spcBef>
                <a:spcPts val="0"/>
              </a:spcBef>
              <a:spcAft>
                <a:spcPts val="0"/>
              </a:spcAft>
              <a:buNone/>
            </a:pPr>
            <a:r>
              <a:t/>
            </a:r>
            <a:endParaRPr b="1" sz="3000" u="sng">
              <a:latin typeface="Times"/>
              <a:ea typeface="Times"/>
              <a:cs typeface="Times"/>
              <a:sym typeface="Time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0"/>
          <p:cNvSpPr txBox="1"/>
          <p:nvPr>
            <p:ph type="title"/>
          </p:nvPr>
        </p:nvSpPr>
        <p:spPr>
          <a:xfrm>
            <a:off x="311700" y="445025"/>
            <a:ext cx="8520600" cy="4338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000">
                <a:latin typeface="Times"/>
                <a:ea typeface="Times"/>
                <a:cs typeface="Times"/>
                <a:sym typeface="Times"/>
              </a:rPr>
              <a:t>                   </a:t>
            </a:r>
            <a:endParaRPr sz="2000">
              <a:latin typeface="Times"/>
              <a:ea typeface="Times"/>
              <a:cs typeface="Times"/>
              <a:sym typeface="Times"/>
            </a:endParaRPr>
          </a:p>
          <a:p>
            <a:pPr indent="-355600" lvl="0" marL="457200" rtl="0" algn="just">
              <a:spcBef>
                <a:spcPts val="0"/>
              </a:spcBef>
              <a:spcAft>
                <a:spcPts val="0"/>
              </a:spcAft>
              <a:buSzPts val="2000"/>
              <a:buFont typeface="Times"/>
              <a:buChar char="●"/>
            </a:pPr>
            <a:r>
              <a:rPr b="1" lang="en" sz="2000">
                <a:latin typeface="Times"/>
                <a:ea typeface="Times"/>
                <a:cs typeface="Times"/>
                <a:sym typeface="Times"/>
              </a:rPr>
              <a:t>Abstractive text summarization:-</a:t>
            </a:r>
            <a:endParaRPr b="1" sz="2000">
              <a:latin typeface="Times"/>
              <a:ea typeface="Times"/>
              <a:cs typeface="Times"/>
              <a:sym typeface="Times"/>
            </a:endParaRPr>
          </a:p>
          <a:p>
            <a:pPr indent="0" lvl="0" marL="457200" rtl="0" algn="just">
              <a:spcBef>
                <a:spcPts val="0"/>
              </a:spcBef>
              <a:spcAft>
                <a:spcPts val="0"/>
              </a:spcAft>
              <a:buNone/>
            </a:pPr>
            <a:r>
              <a:rPr lang="en" sz="2000">
                <a:solidFill>
                  <a:srgbClr val="292929"/>
                </a:solidFill>
                <a:highlight>
                  <a:srgbClr val="FFFFFF"/>
                </a:highlight>
                <a:latin typeface="Times"/>
                <a:ea typeface="Times"/>
                <a:cs typeface="Times"/>
                <a:sym typeface="Times"/>
              </a:rPr>
              <a:t>Abstractive summarization methods aims at producing summary by interpreting the text using advanced natural language techniques in order to generate a new shorter text — parts of which may not appear as part of the original document.</a:t>
            </a:r>
            <a:endParaRPr sz="2000">
              <a:solidFill>
                <a:srgbClr val="292929"/>
              </a:solidFill>
              <a:highlight>
                <a:srgbClr val="FFFFFF"/>
              </a:highlight>
              <a:latin typeface="Times"/>
              <a:ea typeface="Times"/>
              <a:cs typeface="Times"/>
              <a:sym typeface="Times"/>
            </a:endParaRPr>
          </a:p>
          <a:p>
            <a:pPr indent="-355600" lvl="0" marL="457200" rtl="0" algn="just">
              <a:spcBef>
                <a:spcPts val="0"/>
              </a:spcBef>
              <a:spcAft>
                <a:spcPts val="0"/>
              </a:spcAft>
              <a:buClr>
                <a:srgbClr val="292929"/>
              </a:buClr>
              <a:buSzPts val="2000"/>
              <a:buFont typeface="Times"/>
              <a:buChar char="●"/>
            </a:pPr>
            <a:r>
              <a:rPr lang="en" sz="2000">
                <a:solidFill>
                  <a:srgbClr val="292929"/>
                </a:solidFill>
                <a:highlight>
                  <a:srgbClr val="FFFFFF"/>
                </a:highlight>
                <a:latin typeface="Times"/>
                <a:ea typeface="Times"/>
                <a:cs typeface="Times"/>
                <a:sym typeface="Times"/>
              </a:rPr>
              <a:t>Abstractive text summarization </a:t>
            </a:r>
            <a:r>
              <a:rPr lang="en" sz="2000">
                <a:solidFill>
                  <a:srgbClr val="292929"/>
                </a:solidFill>
                <a:highlight>
                  <a:srgbClr val="FFFFFF"/>
                </a:highlight>
                <a:latin typeface="Times"/>
                <a:ea typeface="Times"/>
                <a:cs typeface="Times"/>
                <a:sym typeface="Times"/>
              </a:rPr>
              <a:t>generates</a:t>
            </a:r>
            <a:r>
              <a:rPr lang="en" sz="2000">
                <a:solidFill>
                  <a:srgbClr val="292929"/>
                </a:solidFill>
                <a:highlight>
                  <a:srgbClr val="FFFFFF"/>
                </a:highlight>
                <a:latin typeface="Times"/>
                <a:ea typeface="Times"/>
                <a:cs typeface="Times"/>
                <a:sym typeface="Times"/>
              </a:rPr>
              <a:t> text with respect to the surrounding text.</a:t>
            </a:r>
            <a:endParaRPr sz="2000">
              <a:solidFill>
                <a:srgbClr val="292929"/>
              </a:solidFill>
              <a:highlight>
                <a:srgbClr val="FFFFFF"/>
              </a:highlight>
              <a:latin typeface="Times"/>
              <a:ea typeface="Times"/>
              <a:cs typeface="Times"/>
              <a:sym typeface="Times"/>
            </a:endParaRPr>
          </a:p>
          <a:p>
            <a:pPr indent="-355600" lvl="0" marL="457200" rtl="0" algn="just">
              <a:spcBef>
                <a:spcPts val="0"/>
              </a:spcBef>
              <a:spcAft>
                <a:spcPts val="0"/>
              </a:spcAft>
              <a:buClr>
                <a:srgbClr val="292929"/>
              </a:buClr>
              <a:buSzPts val="2000"/>
              <a:buFont typeface="Times"/>
              <a:buChar char="●"/>
            </a:pPr>
            <a:r>
              <a:rPr lang="en" sz="2000">
                <a:solidFill>
                  <a:srgbClr val="292929"/>
                </a:solidFill>
                <a:highlight>
                  <a:srgbClr val="FFFFFF"/>
                </a:highlight>
                <a:latin typeface="Times"/>
                <a:ea typeface="Times"/>
                <a:cs typeface="Times"/>
                <a:sym typeface="Times"/>
              </a:rPr>
              <a:t>It is advanced type of text summarization.</a:t>
            </a:r>
            <a:endParaRPr sz="2000">
              <a:solidFill>
                <a:srgbClr val="292929"/>
              </a:solidFill>
              <a:highlight>
                <a:srgbClr val="FFFFFF"/>
              </a:highlight>
              <a:latin typeface="Times"/>
              <a:ea typeface="Times"/>
              <a:cs typeface="Times"/>
              <a:sym typeface="Times"/>
            </a:endParaRPr>
          </a:p>
          <a:p>
            <a:pPr indent="0" lvl="0" marL="457200" rtl="0" algn="just">
              <a:spcBef>
                <a:spcPts val="0"/>
              </a:spcBef>
              <a:spcAft>
                <a:spcPts val="0"/>
              </a:spcAft>
              <a:buNone/>
            </a:pPr>
            <a:r>
              <a:t/>
            </a:r>
            <a:endParaRPr sz="2000">
              <a:solidFill>
                <a:srgbClr val="292929"/>
              </a:solidFill>
              <a:highlight>
                <a:srgbClr val="FFFFFF"/>
              </a:highlight>
              <a:latin typeface="Times"/>
              <a:ea typeface="Times"/>
              <a:cs typeface="Times"/>
              <a:sym typeface="Times"/>
            </a:endParaRPr>
          </a:p>
          <a:p>
            <a:pPr indent="0" lvl="0" marL="457200" rtl="0" algn="just">
              <a:spcBef>
                <a:spcPts val="0"/>
              </a:spcBef>
              <a:spcAft>
                <a:spcPts val="0"/>
              </a:spcAft>
              <a:buNone/>
            </a:pPr>
            <a:r>
              <a:rPr lang="en" sz="2000">
                <a:latin typeface="Times"/>
                <a:ea typeface="Times"/>
                <a:cs typeface="Times"/>
                <a:sym typeface="Times"/>
              </a:rPr>
              <a:t>eg.LSTM,RNN,BERT,Transformer</a:t>
            </a:r>
            <a:endParaRPr sz="2000">
              <a:latin typeface="Times"/>
              <a:ea typeface="Times"/>
              <a:cs typeface="Times"/>
              <a:sym typeface="Times"/>
            </a:endParaRPr>
          </a:p>
          <a:p>
            <a:pPr indent="0" lvl="0" marL="457200" rtl="0" algn="just">
              <a:spcBef>
                <a:spcPts val="0"/>
              </a:spcBef>
              <a:spcAft>
                <a:spcPts val="0"/>
              </a:spcAft>
              <a:buNone/>
            </a:pPr>
            <a:r>
              <a:rPr lang="en" sz="2000">
                <a:latin typeface="Times"/>
                <a:ea typeface="Times"/>
                <a:cs typeface="Times"/>
                <a:sym typeface="Times"/>
              </a:rPr>
              <a:t>BART,etc.</a:t>
            </a:r>
            <a:endParaRPr sz="2000">
              <a:latin typeface="Times"/>
              <a:ea typeface="Times"/>
              <a:cs typeface="Times"/>
              <a:sym typeface="Times"/>
            </a:endParaRPr>
          </a:p>
        </p:txBody>
      </p:sp>
      <p:pic>
        <p:nvPicPr>
          <p:cNvPr id="160" name="Google Shape;160;p30"/>
          <p:cNvPicPr preferRelativeResize="0"/>
          <p:nvPr/>
        </p:nvPicPr>
        <p:blipFill>
          <a:blip r:embed="rId3">
            <a:alphaModFix/>
          </a:blip>
          <a:stretch>
            <a:fillRect/>
          </a:stretch>
        </p:blipFill>
        <p:spPr>
          <a:xfrm>
            <a:off x="5158425" y="3082650"/>
            <a:ext cx="3743325" cy="1600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1"/>
          <p:cNvSpPr txBox="1"/>
          <p:nvPr>
            <p:ph type="title"/>
          </p:nvPr>
        </p:nvSpPr>
        <p:spPr>
          <a:xfrm>
            <a:off x="311700" y="683325"/>
            <a:ext cx="8520600" cy="39633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Font typeface="Times"/>
              <a:buChar char="●"/>
            </a:pPr>
            <a:r>
              <a:rPr lang="en" sz="2000">
                <a:highlight>
                  <a:srgbClr val="FFFFFF"/>
                </a:highlight>
                <a:latin typeface="Times"/>
                <a:ea typeface="Times"/>
                <a:cs typeface="Times"/>
                <a:sym typeface="Times"/>
              </a:rPr>
              <a:t>LexRank is an unsupervised graph based approach for automatic text summarization.</a:t>
            </a:r>
            <a:endParaRPr sz="2000">
              <a:highlight>
                <a:srgbClr val="FFFFFF"/>
              </a:highlight>
              <a:latin typeface="Times"/>
              <a:ea typeface="Times"/>
              <a:cs typeface="Times"/>
              <a:sym typeface="Times"/>
            </a:endParaRPr>
          </a:p>
          <a:p>
            <a:pPr indent="-355600" lvl="0" marL="457200" rtl="0" algn="l">
              <a:spcBef>
                <a:spcPts val="0"/>
              </a:spcBef>
              <a:spcAft>
                <a:spcPts val="0"/>
              </a:spcAft>
              <a:buSzPts val="2000"/>
              <a:buChar char="●"/>
            </a:pPr>
            <a:r>
              <a:rPr lang="en" sz="2000">
                <a:highlight>
                  <a:srgbClr val="FFFFFF"/>
                </a:highlight>
                <a:latin typeface="Times"/>
                <a:ea typeface="Times"/>
                <a:cs typeface="Times"/>
                <a:sym typeface="Times"/>
              </a:rPr>
              <a:t>In this model,we have a </a:t>
            </a:r>
            <a:r>
              <a:rPr b="1" lang="en" sz="2000">
                <a:highlight>
                  <a:srgbClr val="FFFFFF"/>
                </a:highlight>
                <a:latin typeface="Times"/>
                <a:ea typeface="Times"/>
                <a:cs typeface="Times"/>
                <a:sym typeface="Times"/>
              </a:rPr>
              <a:t>connectivity matrix</a:t>
            </a:r>
            <a:r>
              <a:rPr lang="en" sz="2000">
                <a:highlight>
                  <a:srgbClr val="FFFFFF"/>
                </a:highlight>
                <a:latin typeface="Times"/>
                <a:ea typeface="Times"/>
                <a:cs typeface="Times"/>
                <a:sym typeface="Times"/>
              </a:rPr>
              <a:t> based on intra-sentence cosine similarity which is used as the adjacency matrix of the graph representation of sentences</a:t>
            </a:r>
            <a:endParaRPr sz="2000">
              <a:highlight>
                <a:srgbClr val="FFFFFF"/>
              </a:highlight>
              <a:latin typeface="Times"/>
              <a:ea typeface="Times"/>
              <a:cs typeface="Times"/>
              <a:sym typeface="Times"/>
            </a:endParaRPr>
          </a:p>
          <a:p>
            <a:pPr indent="-355600" lvl="0" marL="457200" rtl="0" algn="l">
              <a:spcBef>
                <a:spcPts val="0"/>
              </a:spcBef>
              <a:spcAft>
                <a:spcPts val="0"/>
              </a:spcAft>
              <a:buSzPts val="2000"/>
              <a:buFont typeface="Times"/>
              <a:buChar char="●"/>
            </a:pPr>
            <a:r>
              <a:rPr lang="en" sz="2000">
                <a:highlight>
                  <a:srgbClr val="FFFFFF"/>
                </a:highlight>
                <a:latin typeface="Times"/>
                <a:ea typeface="Times"/>
                <a:cs typeface="Times"/>
                <a:sym typeface="Times"/>
              </a:rPr>
              <a:t>With the help of cosine similarity scored </a:t>
            </a:r>
            <a:r>
              <a:rPr lang="en" sz="2000">
                <a:highlight>
                  <a:srgbClr val="FFFFFF"/>
                </a:highlight>
                <a:latin typeface="Times"/>
                <a:ea typeface="Times"/>
                <a:cs typeface="Times"/>
                <a:sym typeface="Times"/>
              </a:rPr>
              <a:t>sentences</a:t>
            </a:r>
            <a:r>
              <a:rPr lang="en" sz="2000">
                <a:highlight>
                  <a:srgbClr val="FFFFFF"/>
                </a:highlight>
                <a:latin typeface="Times"/>
                <a:ea typeface="Times"/>
                <a:cs typeface="Times"/>
                <a:sym typeface="Times"/>
              </a:rPr>
              <a:t> are extracted from the document and are arranged  in order.</a:t>
            </a:r>
            <a:endParaRPr sz="2000">
              <a:highlight>
                <a:srgbClr val="FFFFFF"/>
              </a:highlight>
              <a:latin typeface="Times"/>
              <a:ea typeface="Times"/>
              <a:cs typeface="Times"/>
              <a:sym typeface="Times"/>
            </a:endParaRPr>
          </a:p>
        </p:txBody>
      </p:sp>
      <p:pic>
        <p:nvPicPr>
          <p:cNvPr id="166" name="Google Shape;166;p31"/>
          <p:cNvPicPr preferRelativeResize="0"/>
          <p:nvPr/>
        </p:nvPicPr>
        <p:blipFill>
          <a:blip r:embed="rId3">
            <a:alphaModFix/>
          </a:blip>
          <a:stretch>
            <a:fillRect/>
          </a:stretch>
        </p:blipFill>
        <p:spPr>
          <a:xfrm>
            <a:off x="260900" y="3097825"/>
            <a:ext cx="8634625" cy="1713125"/>
          </a:xfrm>
          <a:prstGeom prst="rect">
            <a:avLst/>
          </a:prstGeom>
          <a:noFill/>
          <a:ln>
            <a:noFill/>
          </a:ln>
        </p:spPr>
      </p:pic>
      <p:sp>
        <p:nvSpPr>
          <p:cNvPr id="167" name="Google Shape;167;p31"/>
          <p:cNvSpPr txBox="1"/>
          <p:nvPr/>
        </p:nvSpPr>
        <p:spPr>
          <a:xfrm>
            <a:off x="323025" y="49700"/>
            <a:ext cx="8112900" cy="74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u="sng">
                <a:solidFill>
                  <a:schemeClr val="dk1"/>
                </a:solidFill>
                <a:latin typeface="Times"/>
                <a:ea typeface="Times"/>
                <a:cs typeface="Times"/>
                <a:sym typeface="Times"/>
              </a:rPr>
              <a:t>LEX RANK</a:t>
            </a:r>
            <a:endParaRPr b="1" sz="3000" u="sng">
              <a:latin typeface="Times"/>
              <a:ea typeface="Times"/>
              <a:cs typeface="Times"/>
              <a:sym typeface="Time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119875"/>
            <a:ext cx="8520600" cy="62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u="sng">
                <a:latin typeface="Times"/>
                <a:ea typeface="Times"/>
                <a:cs typeface="Times"/>
                <a:sym typeface="Times"/>
              </a:rPr>
              <a:t>BUSINESS PROBLEM</a:t>
            </a:r>
            <a:r>
              <a:rPr b="1" lang="en" sz="3000">
                <a:latin typeface="Times"/>
                <a:ea typeface="Times"/>
                <a:cs typeface="Times"/>
                <a:sym typeface="Times"/>
              </a:rPr>
              <a:t> :-</a:t>
            </a:r>
            <a:endParaRPr b="1" sz="3000">
              <a:latin typeface="Times"/>
              <a:ea typeface="Times"/>
              <a:cs typeface="Times"/>
              <a:sym typeface="Times"/>
            </a:endParaRPr>
          </a:p>
        </p:txBody>
      </p:sp>
      <p:sp>
        <p:nvSpPr>
          <p:cNvPr id="62" name="Google Shape;62;p14"/>
          <p:cNvSpPr txBox="1"/>
          <p:nvPr>
            <p:ph idx="1" type="body"/>
          </p:nvPr>
        </p:nvSpPr>
        <p:spPr>
          <a:xfrm>
            <a:off x="311700" y="817300"/>
            <a:ext cx="8520600" cy="1056900"/>
          </a:xfrm>
          <a:prstGeom prst="rect">
            <a:avLst/>
          </a:prstGeom>
        </p:spPr>
        <p:txBody>
          <a:bodyPr anchorCtr="0" anchor="t" bIns="91425" lIns="91425" spcFirstLastPara="1" rIns="91425" wrap="square" tIns="91425">
            <a:normAutofit lnSpcReduction="20000"/>
          </a:bodyPr>
          <a:lstStyle/>
          <a:p>
            <a:pPr indent="0" lvl="0" marL="0" rtl="0" algn="just">
              <a:lnSpc>
                <a:spcPct val="100000"/>
              </a:lnSpc>
              <a:spcBef>
                <a:spcPts val="0"/>
              </a:spcBef>
              <a:spcAft>
                <a:spcPts val="1200"/>
              </a:spcAft>
              <a:buClr>
                <a:schemeClr val="dk1"/>
              </a:buClr>
              <a:buSzPts val="1100"/>
              <a:buFont typeface="Arial"/>
              <a:buNone/>
            </a:pPr>
            <a:r>
              <a:rPr b="1" lang="en" sz="1650">
                <a:solidFill>
                  <a:schemeClr val="dk1"/>
                </a:solidFill>
                <a:latin typeface="Times"/>
                <a:ea typeface="Times"/>
                <a:cs typeface="Times"/>
                <a:sym typeface="Times"/>
              </a:rPr>
              <a:t>T</a:t>
            </a:r>
            <a:r>
              <a:rPr b="1" lang="en" sz="1750">
                <a:solidFill>
                  <a:schemeClr val="dk1"/>
                </a:solidFill>
                <a:latin typeface="Times"/>
                <a:ea typeface="Times"/>
                <a:cs typeface="Times"/>
                <a:sym typeface="Times"/>
              </a:rPr>
              <a:t>o present a shorter version of the original text while preserving the semantics using different traditional and advanced methods to implement automatic text summarization, and then compare the results of each method to conclude which is the best to use for corpus.</a:t>
            </a:r>
            <a:endParaRPr b="1" sz="2200">
              <a:solidFill>
                <a:schemeClr val="dk1"/>
              </a:solidFill>
              <a:latin typeface="Times"/>
              <a:ea typeface="Times"/>
              <a:cs typeface="Times"/>
              <a:sym typeface="Times"/>
            </a:endParaRPr>
          </a:p>
        </p:txBody>
      </p:sp>
      <p:sp>
        <p:nvSpPr>
          <p:cNvPr id="63" name="Google Shape;63;p14"/>
          <p:cNvSpPr txBox="1"/>
          <p:nvPr/>
        </p:nvSpPr>
        <p:spPr>
          <a:xfrm>
            <a:off x="425000" y="2255725"/>
            <a:ext cx="8151300" cy="23430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800" u="sng">
                <a:solidFill>
                  <a:schemeClr val="dk1"/>
                </a:solidFill>
                <a:latin typeface="Times"/>
                <a:ea typeface="Times"/>
                <a:cs typeface="Times"/>
                <a:sym typeface="Times"/>
              </a:rPr>
              <a:t>OBJECTIVE</a:t>
            </a:r>
            <a:r>
              <a:rPr lang="en" sz="1800">
                <a:solidFill>
                  <a:schemeClr val="dk1"/>
                </a:solidFill>
                <a:latin typeface="Times"/>
                <a:ea typeface="Times"/>
                <a:cs typeface="Times"/>
                <a:sym typeface="Times"/>
              </a:rPr>
              <a:t> :-</a:t>
            </a:r>
            <a:r>
              <a:rPr lang="en">
                <a:solidFill>
                  <a:schemeClr val="dk1"/>
                </a:solidFill>
                <a:latin typeface="Times"/>
                <a:ea typeface="Times"/>
                <a:cs typeface="Times"/>
                <a:sym typeface="Times"/>
              </a:rPr>
              <a:t> </a:t>
            </a:r>
            <a:endParaRPr>
              <a:solidFill>
                <a:schemeClr val="dk1"/>
              </a:solidFill>
              <a:latin typeface="Times"/>
              <a:ea typeface="Times"/>
              <a:cs typeface="Times"/>
              <a:sym typeface="Times"/>
            </a:endParaRPr>
          </a:p>
          <a:p>
            <a:pPr indent="0" lvl="0" marL="0" rtl="0" algn="just">
              <a:spcBef>
                <a:spcPts val="0"/>
              </a:spcBef>
              <a:spcAft>
                <a:spcPts val="0"/>
              </a:spcAft>
              <a:buNone/>
            </a:pPr>
            <a:r>
              <a:rPr lang="en">
                <a:solidFill>
                  <a:schemeClr val="dk1"/>
                </a:solidFill>
                <a:latin typeface="Times"/>
                <a:ea typeface="Times"/>
                <a:cs typeface="Times"/>
                <a:sym typeface="Times"/>
              </a:rPr>
              <a:t>                </a:t>
            </a:r>
            <a:r>
              <a:rPr lang="en" sz="1600">
                <a:solidFill>
                  <a:schemeClr val="dk1"/>
                </a:solidFill>
                <a:highlight>
                  <a:srgbClr val="FFFFFF"/>
                </a:highlight>
                <a:latin typeface="Times"/>
                <a:ea typeface="Times"/>
                <a:cs typeface="Times"/>
                <a:sym typeface="Times"/>
              </a:rPr>
              <a:t>The main objective of a text summarization system is to identify the most important information from the given text and present it to the end users. The text is first pre-processed to tokenize the sentences and perform stemming operations. We then score the sentences using the different text features. These features along with the traditional methods are used to score the sentences. The scores are used to classify the sentence to be in the summary text or not with the help of a neural network. The user can provide what percentage of the original text should be in the summary. It is found that scoring the sentences based on citations gives the best results.</a:t>
            </a:r>
            <a:endParaRPr sz="1600">
              <a:solidFill>
                <a:schemeClr val="dk1"/>
              </a:solidFill>
              <a:latin typeface="Times"/>
              <a:ea typeface="Times"/>
              <a:cs typeface="Times"/>
              <a:sym typeface="Time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2"/>
          <p:cNvSpPr txBox="1"/>
          <p:nvPr>
            <p:ph type="title"/>
          </p:nvPr>
        </p:nvSpPr>
        <p:spPr>
          <a:xfrm>
            <a:off x="311700" y="795125"/>
            <a:ext cx="8520600" cy="4012800"/>
          </a:xfrm>
          <a:prstGeom prst="rect">
            <a:avLst/>
          </a:prstGeom>
        </p:spPr>
        <p:txBody>
          <a:bodyPr anchorCtr="0" anchor="t" bIns="91425" lIns="91425" spcFirstLastPara="1" rIns="91425" wrap="square" tIns="91425">
            <a:noAutofit/>
          </a:bodyPr>
          <a:lstStyle/>
          <a:p>
            <a:pPr indent="-355600" lvl="0" marL="457200" rtl="0" algn="just">
              <a:spcBef>
                <a:spcPts val="0"/>
              </a:spcBef>
              <a:spcAft>
                <a:spcPts val="0"/>
              </a:spcAft>
              <a:buSzPts val="2000"/>
              <a:buFont typeface="Times"/>
              <a:buChar char="●"/>
            </a:pPr>
            <a:r>
              <a:rPr lang="en" sz="2000">
                <a:highlight>
                  <a:srgbClr val="FFFFFF"/>
                </a:highlight>
                <a:latin typeface="Times"/>
                <a:ea typeface="Times"/>
                <a:cs typeface="Times"/>
                <a:sym typeface="Times"/>
              </a:rPr>
              <a:t>Luhn’s algorithm is a naive approach based on TF-IDF and on “window size” of non-important words and between words of high importance.</a:t>
            </a:r>
            <a:endParaRPr sz="2000">
              <a:highlight>
                <a:srgbClr val="FFFFFF"/>
              </a:highlight>
              <a:latin typeface="Times"/>
              <a:ea typeface="Times"/>
              <a:cs typeface="Times"/>
              <a:sym typeface="Times"/>
            </a:endParaRPr>
          </a:p>
          <a:p>
            <a:pPr indent="-355600" lvl="0" marL="457200" rtl="0" algn="just">
              <a:spcBef>
                <a:spcPts val="0"/>
              </a:spcBef>
              <a:spcAft>
                <a:spcPts val="0"/>
              </a:spcAft>
              <a:buSzPts val="2000"/>
              <a:buFont typeface="Times"/>
              <a:buChar char="●"/>
            </a:pPr>
            <a:r>
              <a:rPr lang="en" sz="2000">
                <a:highlight>
                  <a:srgbClr val="FFFFFF"/>
                </a:highlight>
                <a:latin typeface="Times"/>
                <a:ea typeface="Times"/>
                <a:cs typeface="Times"/>
                <a:sym typeface="Times"/>
              </a:rPr>
              <a:t>It also assigns higher weights to sentences occurring near the beginning of a document.</a:t>
            </a:r>
            <a:endParaRPr sz="2000">
              <a:highlight>
                <a:srgbClr val="FFFFFF"/>
              </a:highlight>
              <a:latin typeface="Times"/>
              <a:ea typeface="Times"/>
              <a:cs typeface="Times"/>
              <a:sym typeface="Times"/>
            </a:endParaRPr>
          </a:p>
          <a:p>
            <a:pPr indent="-355600" lvl="0" marL="457200" rtl="0" algn="just">
              <a:spcBef>
                <a:spcPts val="0"/>
              </a:spcBef>
              <a:spcAft>
                <a:spcPts val="0"/>
              </a:spcAft>
              <a:buSzPts val="2000"/>
              <a:buFont typeface="Times"/>
              <a:buChar char="●"/>
            </a:pPr>
            <a:r>
              <a:rPr lang="en" sz="2000">
                <a:solidFill>
                  <a:srgbClr val="111111"/>
                </a:solidFill>
                <a:highlight>
                  <a:srgbClr val="FFFFFF"/>
                </a:highlight>
                <a:latin typeface="Times"/>
                <a:ea typeface="Times"/>
                <a:cs typeface="Times"/>
                <a:sym typeface="Times"/>
              </a:rPr>
              <a:t>It is useful when very low frequent words as well as highly frequent words(stopwords)  both are not significant.</a:t>
            </a:r>
            <a:endParaRPr sz="2000">
              <a:solidFill>
                <a:srgbClr val="111111"/>
              </a:solidFill>
              <a:highlight>
                <a:srgbClr val="FFFFFF"/>
              </a:highlight>
              <a:latin typeface="Times"/>
              <a:ea typeface="Times"/>
              <a:cs typeface="Times"/>
              <a:sym typeface="Times"/>
            </a:endParaRPr>
          </a:p>
          <a:p>
            <a:pPr indent="-355600" lvl="0" marL="457200" rtl="0" algn="just">
              <a:spcBef>
                <a:spcPts val="0"/>
              </a:spcBef>
              <a:spcAft>
                <a:spcPts val="0"/>
              </a:spcAft>
              <a:buClr>
                <a:srgbClr val="111111"/>
              </a:buClr>
              <a:buSzPts val="2000"/>
              <a:buFont typeface="Times"/>
              <a:buChar char="●"/>
            </a:pPr>
            <a:r>
              <a:rPr lang="en" sz="2000">
                <a:solidFill>
                  <a:srgbClr val="111111"/>
                </a:solidFill>
                <a:highlight>
                  <a:srgbClr val="FFFFFF"/>
                </a:highlight>
                <a:latin typeface="Times"/>
                <a:ea typeface="Times"/>
                <a:cs typeface="Times"/>
                <a:sym typeface="Times"/>
              </a:rPr>
              <a:t>Based on this, sentence scoring is carried out and the high ranking sentences make it to the summary.</a:t>
            </a:r>
            <a:endParaRPr sz="2000">
              <a:solidFill>
                <a:srgbClr val="111111"/>
              </a:solidFill>
              <a:highlight>
                <a:srgbClr val="FFFFFF"/>
              </a:highlight>
              <a:latin typeface="Times"/>
              <a:ea typeface="Times"/>
              <a:cs typeface="Times"/>
              <a:sym typeface="Times"/>
            </a:endParaRPr>
          </a:p>
          <a:p>
            <a:pPr indent="-355600" lvl="0" marL="457200" rtl="0" algn="just">
              <a:spcBef>
                <a:spcPts val="0"/>
              </a:spcBef>
              <a:spcAft>
                <a:spcPts val="0"/>
              </a:spcAft>
              <a:buClr>
                <a:srgbClr val="111111"/>
              </a:buClr>
              <a:buSzPts val="2000"/>
              <a:buFont typeface="Times"/>
              <a:buChar char="●"/>
            </a:pPr>
            <a:r>
              <a:rPr lang="en" sz="2000">
                <a:solidFill>
                  <a:srgbClr val="111111"/>
                </a:solidFill>
                <a:highlight>
                  <a:srgbClr val="FFFFFF"/>
                </a:highlight>
                <a:latin typeface="Times"/>
                <a:ea typeface="Times"/>
                <a:cs typeface="Times"/>
                <a:sym typeface="Times"/>
              </a:rPr>
              <a:t>The syntax for Luhn summarizer is</a:t>
            </a:r>
            <a:endParaRPr sz="20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None/>
            </a:pPr>
            <a:r>
              <a:t/>
            </a:r>
            <a:endParaRPr sz="20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None/>
            </a:pPr>
            <a:r>
              <a:rPr lang="en" sz="2000">
                <a:solidFill>
                  <a:srgbClr val="111111"/>
                </a:solidFill>
                <a:highlight>
                  <a:srgbClr val="FFFFFF"/>
                </a:highlight>
                <a:latin typeface="Times"/>
                <a:ea typeface="Times"/>
                <a:cs typeface="Times"/>
                <a:sym typeface="Times"/>
              </a:rPr>
              <a:t>  </a:t>
            </a:r>
            <a:r>
              <a:rPr b="1" lang="en" sz="2000">
                <a:solidFill>
                  <a:srgbClr val="111111"/>
                </a:solidFill>
                <a:highlight>
                  <a:srgbClr val="FFFFFF"/>
                </a:highlight>
                <a:latin typeface="Times"/>
                <a:ea typeface="Times"/>
                <a:cs typeface="Times"/>
                <a:sym typeface="Times"/>
              </a:rPr>
              <a:t>from sumy.summarizers.luhn import </a:t>
            </a:r>
            <a:r>
              <a:rPr b="1" lang="en" sz="2000">
                <a:solidFill>
                  <a:srgbClr val="111111"/>
                </a:solidFill>
                <a:highlight>
                  <a:srgbClr val="FFFFFF"/>
                </a:highlight>
                <a:latin typeface="Times"/>
                <a:ea typeface="Times"/>
                <a:cs typeface="Times"/>
                <a:sym typeface="Times"/>
              </a:rPr>
              <a:t>LuhnSummarizer</a:t>
            </a:r>
            <a:endParaRPr b="1" sz="20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Clr>
                <a:schemeClr val="dk1"/>
              </a:buClr>
              <a:buSzPts val="1100"/>
              <a:buFont typeface="Arial"/>
              <a:buNone/>
            </a:pPr>
            <a:r>
              <a:rPr b="1" lang="en" sz="2000">
                <a:solidFill>
                  <a:srgbClr val="111111"/>
                </a:solidFill>
                <a:highlight>
                  <a:srgbClr val="FFFFFF"/>
                </a:highlight>
                <a:latin typeface="Times"/>
                <a:ea typeface="Times"/>
                <a:cs typeface="Times"/>
                <a:sym typeface="Times"/>
              </a:rPr>
              <a:t>  luhn_summarizer=LuhnSummarizer()</a:t>
            </a:r>
            <a:endParaRPr b="1" sz="20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None/>
            </a:pPr>
            <a:r>
              <a:t/>
            </a:r>
            <a:endParaRPr b="1" sz="2000">
              <a:solidFill>
                <a:srgbClr val="111111"/>
              </a:solidFill>
              <a:highlight>
                <a:srgbClr val="FFFFFF"/>
              </a:highlight>
              <a:latin typeface="Times"/>
              <a:ea typeface="Times"/>
              <a:cs typeface="Times"/>
              <a:sym typeface="Times"/>
            </a:endParaRPr>
          </a:p>
        </p:txBody>
      </p:sp>
      <p:sp>
        <p:nvSpPr>
          <p:cNvPr id="173" name="Google Shape;173;p32"/>
          <p:cNvSpPr txBox="1"/>
          <p:nvPr/>
        </p:nvSpPr>
        <p:spPr>
          <a:xfrm>
            <a:off x="559075" y="149075"/>
            <a:ext cx="7789800" cy="74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u="sng">
                <a:solidFill>
                  <a:schemeClr val="dk1"/>
                </a:solidFill>
                <a:latin typeface="Times"/>
                <a:ea typeface="Times"/>
                <a:cs typeface="Times"/>
                <a:sym typeface="Times"/>
              </a:rPr>
              <a:t>LUHN TEXT SUMMARIZATION</a:t>
            </a:r>
            <a:endParaRPr b="1" sz="3000" u="sng"/>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3"/>
          <p:cNvSpPr txBox="1"/>
          <p:nvPr>
            <p:ph type="title"/>
          </p:nvPr>
        </p:nvSpPr>
        <p:spPr>
          <a:xfrm>
            <a:off x="311700" y="1316925"/>
            <a:ext cx="8520600" cy="3826500"/>
          </a:xfrm>
          <a:prstGeom prst="rect">
            <a:avLst/>
          </a:prstGeom>
        </p:spPr>
        <p:txBody>
          <a:bodyPr anchorCtr="0" anchor="t" bIns="91425" lIns="91425" spcFirstLastPara="1" rIns="91425" wrap="square" tIns="91425">
            <a:noAutofit/>
          </a:bodyPr>
          <a:lstStyle/>
          <a:p>
            <a:pPr indent="-355600" lvl="0" marL="457200" rtl="0" algn="just">
              <a:spcBef>
                <a:spcPts val="0"/>
              </a:spcBef>
              <a:spcAft>
                <a:spcPts val="0"/>
              </a:spcAft>
              <a:buClr>
                <a:srgbClr val="111111"/>
              </a:buClr>
              <a:buSzPts val="2000"/>
              <a:buFont typeface="Times"/>
              <a:buChar char="●"/>
            </a:pPr>
            <a:r>
              <a:rPr lang="en" sz="2000">
                <a:solidFill>
                  <a:srgbClr val="111111"/>
                </a:solidFill>
                <a:highlight>
                  <a:srgbClr val="FFFFFF"/>
                </a:highlight>
                <a:latin typeface="Times"/>
                <a:ea typeface="Times"/>
                <a:cs typeface="Times"/>
                <a:sym typeface="Times"/>
              </a:rPr>
              <a:t>Latent Semantic Analysis is an unsupervised learning algorithm that can be used for extractive text summarization.</a:t>
            </a:r>
            <a:endParaRPr sz="2000">
              <a:solidFill>
                <a:srgbClr val="111111"/>
              </a:solidFill>
              <a:highlight>
                <a:srgbClr val="FFFFFF"/>
              </a:highlight>
              <a:latin typeface="Times"/>
              <a:ea typeface="Times"/>
              <a:cs typeface="Times"/>
              <a:sym typeface="Times"/>
            </a:endParaRPr>
          </a:p>
          <a:p>
            <a:pPr indent="-355600" lvl="0" marL="457200" rtl="0" algn="just">
              <a:spcBef>
                <a:spcPts val="0"/>
              </a:spcBef>
              <a:spcAft>
                <a:spcPts val="0"/>
              </a:spcAft>
              <a:buClr>
                <a:srgbClr val="111111"/>
              </a:buClr>
              <a:buSzPts val="2000"/>
              <a:buFont typeface="Times"/>
              <a:buChar char="●"/>
            </a:pPr>
            <a:r>
              <a:rPr lang="en" sz="2000">
                <a:solidFill>
                  <a:srgbClr val="111111"/>
                </a:solidFill>
                <a:highlight>
                  <a:srgbClr val="FFFFFF"/>
                </a:highlight>
                <a:latin typeface="Times"/>
                <a:ea typeface="Times"/>
                <a:cs typeface="Times"/>
                <a:sym typeface="Times"/>
              </a:rPr>
              <a:t>It extracts semantically significant sentences by applying singular value decomposition(SVD) to the matrix of term-document frequency.</a:t>
            </a:r>
            <a:endParaRPr sz="2000">
              <a:solidFill>
                <a:srgbClr val="111111"/>
              </a:solidFill>
              <a:highlight>
                <a:srgbClr val="FFFFFF"/>
              </a:highlight>
              <a:latin typeface="Times"/>
              <a:ea typeface="Times"/>
              <a:cs typeface="Times"/>
              <a:sym typeface="Times"/>
            </a:endParaRPr>
          </a:p>
          <a:p>
            <a:pPr indent="-355600" lvl="0" marL="457200" rtl="0" algn="just">
              <a:spcBef>
                <a:spcPts val="0"/>
              </a:spcBef>
              <a:spcAft>
                <a:spcPts val="0"/>
              </a:spcAft>
              <a:buClr>
                <a:srgbClr val="111111"/>
              </a:buClr>
              <a:buSzPts val="2000"/>
              <a:buFont typeface="Times"/>
              <a:buChar char="●"/>
            </a:pPr>
            <a:r>
              <a:rPr lang="en" sz="2000">
                <a:solidFill>
                  <a:srgbClr val="111111"/>
                </a:solidFill>
                <a:highlight>
                  <a:srgbClr val="FFFFFF"/>
                </a:highlight>
                <a:latin typeface="Times"/>
                <a:ea typeface="Times"/>
                <a:cs typeface="Times"/>
                <a:sym typeface="Times"/>
              </a:rPr>
              <a:t>The syntax used in </a:t>
            </a:r>
            <a:r>
              <a:rPr lang="en" sz="2000">
                <a:solidFill>
                  <a:srgbClr val="111111"/>
                </a:solidFill>
                <a:highlight>
                  <a:srgbClr val="FFFFFF"/>
                </a:highlight>
                <a:latin typeface="Times"/>
                <a:ea typeface="Times"/>
                <a:cs typeface="Times"/>
                <a:sym typeface="Times"/>
              </a:rPr>
              <a:t>python</a:t>
            </a:r>
            <a:r>
              <a:rPr lang="en" sz="2000">
                <a:solidFill>
                  <a:srgbClr val="111111"/>
                </a:solidFill>
                <a:highlight>
                  <a:srgbClr val="FFFFFF"/>
                </a:highlight>
                <a:latin typeface="Times"/>
                <a:ea typeface="Times"/>
                <a:cs typeface="Times"/>
                <a:sym typeface="Times"/>
              </a:rPr>
              <a:t> is</a:t>
            </a:r>
            <a:endParaRPr sz="2000">
              <a:solidFill>
                <a:srgbClr val="111111"/>
              </a:solidFill>
              <a:highlight>
                <a:srgbClr val="FFFFFF"/>
              </a:highlight>
              <a:latin typeface="Times"/>
              <a:ea typeface="Times"/>
              <a:cs typeface="Times"/>
              <a:sym typeface="Times"/>
            </a:endParaRPr>
          </a:p>
          <a:p>
            <a:pPr indent="0" lvl="0" marL="0" rtl="0" algn="just">
              <a:spcBef>
                <a:spcPts val="0"/>
              </a:spcBef>
              <a:spcAft>
                <a:spcPts val="0"/>
              </a:spcAft>
              <a:buSzPts val="990"/>
              <a:buNone/>
            </a:pPr>
            <a:r>
              <a:t/>
            </a:r>
            <a:endParaRPr sz="20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SzPts val="990"/>
              <a:buNone/>
            </a:pPr>
            <a:r>
              <a:rPr b="1" lang="en" sz="2000">
                <a:solidFill>
                  <a:srgbClr val="111111"/>
                </a:solidFill>
                <a:highlight>
                  <a:srgbClr val="FFFFFF"/>
                </a:highlight>
                <a:latin typeface="Times"/>
                <a:ea typeface="Times"/>
                <a:cs typeface="Times"/>
                <a:sym typeface="Times"/>
              </a:rPr>
              <a:t>from sumy.summarizers.lsa import LsaSummarizer</a:t>
            </a:r>
            <a:endParaRPr b="1" sz="20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SzPts val="990"/>
              <a:buNone/>
            </a:pPr>
            <a:r>
              <a:rPr b="1" lang="en" sz="2000">
                <a:solidFill>
                  <a:srgbClr val="111111"/>
                </a:solidFill>
                <a:highlight>
                  <a:srgbClr val="FFFFFF"/>
                </a:highlight>
                <a:latin typeface="Times"/>
                <a:ea typeface="Times"/>
                <a:cs typeface="Times"/>
                <a:sym typeface="Times"/>
              </a:rPr>
              <a:t>lsa_summarizer=LsaSummarizer()</a:t>
            </a:r>
            <a:endParaRPr b="1" sz="20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SzPts val="990"/>
              <a:buNone/>
            </a:pPr>
            <a:r>
              <a:t/>
            </a:r>
            <a:endParaRPr b="1" sz="2000">
              <a:solidFill>
                <a:srgbClr val="111111"/>
              </a:solidFill>
              <a:highlight>
                <a:srgbClr val="FFFFFF"/>
              </a:highlight>
              <a:latin typeface="Times"/>
              <a:ea typeface="Times"/>
              <a:cs typeface="Times"/>
              <a:sym typeface="Times"/>
            </a:endParaRPr>
          </a:p>
        </p:txBody>
      </p:sp>
      <p:sp>
        <p:nvSpPr>
          <p:cNvPr id="179" name="Google Shape;179;p33"/>
          <p:cNvSpPr txBox="1"/>
          <p:nvPr/>
        </p:nvSpPr>
        <p:spPr>
          <a:xfrm>
            <a:off x="397500" y="360300"/>
            <a:ext cx="83490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sz="3000" u="sng">
                <a:solidFill>
                  <a:schemeClr val="dk1"/>
                </a:solidFill>
                <a:latin typeface="Times"/>
                <a:ea typeface="Times"/>
                <a:cs typeface="Times"/>
                <a:sym typeface="Times"/>
              </a:rPr>
              <a:t>LSA TEXT SUMMARIZATION</a:t>
            </a:r>
            <a:endParaRPr b="1" sz="3000" u="sng">
              <a:latin typeface="Times"/>
              <a:ea typeface="Times"/>
              <a:cs typeface="Times"/>
              <a:sym typeface="Time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4"/>
          <p:cNvSpPr txBox="1"/>
          <p:nvPr>
            <p:ph type="title"/>
          </p:nvPr>
        </p:nvSpPr>
        <p:spPr>
          <a:xfrm>
            <a:off x="311700" y="1046125"/>
            <a:ext cx="8520600" cy="3683100"/>
          </a:xfrm>
          <a:prstGeom prst="rect">
            <a:avLst/>
          </a:prstGeom>
        </p:spPr>
        <p:txBody>
          <a:bodyPr anchorCtr="0" anchor="t" bIns="91425" lIns="91425" spcFirstLastPara="1" rIns="91425" wrap="square" tIns="91425">
            <a:noAutofit/>
          </a:bodyPr>
          <a:lstStyle/>
          <a:p>
            <a:pPr indent="-355600" lvl="0" marL="457200" rtl="0" algn="just">
              <a:spcBef>
                <a:spcPts val="0"/>
              </a:spcBef>
              <a:spcAft>
                <a:spcPts val="0"/>
              </a:spcAft>
              <a:buClr>
                <a:srgbClr val="090A0B"/>
              </a:buClr>
              <a:buSzPts val="2000"/>
              <a:buFont typeface="Times"/>
              <a:buChar char="●"/>
            </a:pPr>
            <a:r>
              <a:rPr lang="en" sz="2000">
                <a:solidFill>
                  <a:srgbClr val="090A0B"/>
                </a:solidFill>
                <a:highlight>
                  <a:srgbClr val="FFFFFF"/>
                </a:highlight>
                <a:latin typeface="Times"/>
                <a:ea typeface="Times"/>
                <a:cs typeface="Times"/>
                <a:sym typeface="Times"/>
              </a:rPr>
              <a:t>TextRank uses an extractive approach and is an unsupervised graph-based text summarization technique.</a:t>
            </a:r>
            <a:endParaRPr sz="2000">
              <a:solidFill>
                <a:srgbClr val="090A0B"/>
              </a:solidFill>
              <a:highlight>
                <a:srgbClr val="FFFFFF"/>
              </a:highlight>
              <a:latin typeface="Times"/>
              <a:ea typeface="Times"/>
              <a:cs typeface="Times"/>
              <a:sym typeface="Times"/>
            </a:endParaRPr>
          </a:p>
          <a:p>
            <a:pPr indent="-355600" lvl="0" marL="457200" rtl="0" algn="just">
              <a:spcBef>
                <a:spcPts val="0"/>
              </a:spcBef>
              <a:spcAft>
                <a:spcPts val="0"/>
              </a:spcAft>
              <a:buSzPts val="2000"/>
              <a:buFont typeface="Times"/>
              <a:buChar char="●"/>
            </a:pPr>
            <a:r>
              <a:rPr lang="en" sz="2000">
                <a:highlight>
                  <a:srgbClr val="FFFFFF"/>
                </a:highlight>
                <a:latin typeface="Times"/>
                <a:ea typeface="Times"/>
                <a:cs typeface="Times"/>
                <a:sym typeface="Times"/>
              </a:rPr>
              <a:t>PageRank is an algorithm used to calculate rank of web pages, and is used by search engines such as Google.</a:t>
            </a:r>
            <a:endParaRPr sz="2000">
              <a:highlight>
                <a:srgbClr val="FFFFFF"/>
              </a:highlight>
              <a:latin typeface="Times"/>
              <a:ea typeface="Times"/>
              <a:cs typeface="Times"/>
              <a:sym typeface="Times"/>
            </a:endParaRPr>
          </a:p>
          <a:p>
            <a:pPr indent="-355600" lvl="0" marL="457200" rtl="0" algn="just">
              <a:spcBef>
                <a:spcPts val="0"/>
              </a:spcBef>
              <a:spcAft>
                <a:spcPts val="0"/>
              </a:spcAft>
              <a:buSzPts val="2000"/>
              <a:buFont typeface="Times"/>
              <a:buChar char="●"/>
            </a:pPr>
            <a:r>
              <a:rPr lang="en" sz="2000">
                <a:highlight>
                  <a:srgbClr val="FFFFFF"/>
                </a:highlight>
                <a:latin typeface="Times"/>
                <a:ea typeface="Times"/>
                <a:cs typeface="Times"/>
                <a:sym typeface="Times"/>
              </a:rPr>
              <a:t>TextRank is based on the PageRank Algorithm.</a:t>
            </a:r>
            <a:endParaRPr sz="2000">
              <a:highlight>
                <a:srgbClr val="FFFFFF"/>
              </a:highlight>
              <a:latin typeface="Times"/>
              <a:ea typeface="Times"/>
              <a:cs typeface="Times"/>
              <a:sym typeface="Times"/>
            </a:endParaRPr>
          </a:p>
          <a:p>
            <a:pPr indent="-355600" lvl="0" marL="457200" rtl="0" algn="just">
              <a:spcBef>
                <a:spcPts val="0"/>
              </a:spcBef>
              <a:spcAft>
                <a:spcPts val="0"/>
              </a:spcAft>
              <a:buClr>
                <a:srgbClr val="3C484E"/>
              </a:buClr>
              <a:buSzPts val="2000"/>
              <a:buFont typeface="Times"/>
              <a:buChar char="●"/>
            </a:pPr>
            <a:r>
              <a:rPr lang="en" sz="2000">
                <a:highlight>
                  <a:srgbClr val="FFFFFF"/>
                </a:highlight>
                <a:latin typeface="Times"/>
                <a:ea typeface="Times"/>
                <a:cs typeface="Times"/>
                <a:sym typeface="Times"/>
              </a:rPr>
              <a:t>It finds the </a:t>
            </a:r>
            <a:r>
              <a:rPr lang="en" sz="2000">
                <a:highlight>
                  <a:srgbClr val="FFFFFF"/>
                </a:highlight>
                <a:latin typeface="Times"/>
                <a:ea typeface="Times"/>
                <a:cs typeface="Times"/>
                <a:sym typeface="Times"/>
              </a:rPr>
              <a:t>similarities</a:t>
            </a:r>
            <a:r>
              <a:rPr lang="en" sz="2000">
                <a:highlight>
                  <a:srgbClr val="FFFFFF"/>
                </a:highlight>
                <a:latin typeface="Times"/>
                <a:ea typeface="Times"/>
                <a:cs typeface="Times"/>
                <a:sym typeface="Times"/>
              </a:rPr>
              <a:t> between </a:t>
            </a:r>
            <a:r>
              <a:rPr lang="en" sz="2000">
                <a:highlight>
                  <a:srgbClr val="FFFFFF"/>
                </a:highlight>
                <a:latin typeface="Times"/>
                <a:ea typeface="Times"/>
                <a:cs typeface="Times"/>
                <a:sym typeface="Times"/>
              </a:rPr>
              <a:t>sentences</a:t>
            </a:r>
            <a:r>
              <a:rPr lang="en" sz="2000">
                <a:highlight>
                  <a:srgbClr val="FFFFFF"/>
                </a:highlight>
                <a:latin typeface="Times"/>
                <a:ea typeface="Times"/>
                <a:cs typeface="Times"/>
                <a:sym typeface="Times"/>
              </a:rPr>
              <a:t> and then organizes in descending order.</a:t>
            </a:r>
            <a:endParaRPr sz="2000">
              <a:highlight>
                <a:srgbClr val="FFFFFF"/>
              </a:highlight>
              <a:latin typeface="Times"/>
              <a:ea typeface="Times"/>
              <a:cs typeface="Times"/>
              <a:sym typeface="Times"/>
            </a:endParaRPr>
          </a:p>
          <a:p>
            <a:pPr indent="-355600" lvl="0" marL="457200" rtl="0" algn="just">
              <a:spcBef>
                <a:spcPts val="0"/>
              </a:spcBef>
              <a:spcAft>
                <a:spcPts val="0"/>
              </a:spcAft>
              <a:buSzPts val="2000"/>
              <a:buFont typeface="Times"/>
              <a:buChar char="●"/>
            </a:pPr>
            <a:r>
              <a:rPr lang="en" sz="2000">
                <a:highlight>
                  <a:srgbClr val="FFFFFF"/>
                </a:highlight>
                <a:latin typeface="Times"/>
                <a:ea typeface="Times"/>
                <a:cs typeface="Times"/>
                <a:sym typeface="Times"/>
              </a:rPr>
              <a:t>The following syntax used for the text rank summary in </a:t>
            </a:r>
            <a:r>
              <a:rPr lang="en" sz="2000">
                <a:highlight>
                  <a:srgbClr val="FFFFFF"/>
                </a:highlight>
                <a:latin typeface="Times"/>
                <a:ea typeface="Times"/>
                <a:cs typeface="Times"/>
                <a:sym typeface="Times"/>
              </a:rPr>
              <a:t>python</a:t>
            </a:r>
            <a:endParaRPr sz="2000">
              <a:highlight>
                <a:srgbClr val="FFFFFF"/>
              </a:highlight>
              <a:latin typeface="Times"/>
              <a:ea typeface="Times"/>
              <a:cs typeface="Times"/>
              <a:sym typeface="Times"/>
            </a:endParaRPr>
          </a:p>
          <a:p>
            <a:pPr indent="0" lvl="0" marL="457200" rtl="0" algn="just">
              <a:spcBef>
                <a:spcPts val="0"/>
              </a:spcBef>
              <a:spcAft>
                <a:spcPts val="0"/>
              </a:spcAft>
              <a:buNone/>
            </a:pPr>
            <a:r>
              <a:t/>
            </a:r>
            <a:endParaRPr sz="2000">
              <a:highlight>
                <a:srgbClr val="FFFFFF"/>
              </a:highlight>
              <a:latin typeface="Times"/>
              <a:ea typeface="Times"/>
              <a:cs typeface="Times"/>
              <a:sym typeface="Times"/>
            </a:endParaRPr>
          </a:p>
          <a:p>
            <a:pPr indent="0" lvl="0" marL="457200" rtl="0" algn="just">
              <a:spcBef>
                <a:spcPts val="0"/>
              </a:spcBef>
              <a:spcAft>
                <a:spcPts val="0"/>
              </a:spcAft>
              <a:buClr>
                <a:schemeClr val="dk1"/>
              </a:buClr>
              <a:buSzPts val="1100"/>
              <a:buFont typeface="Arial"/>
              <a:buNone/>
            </a:pPr>
            <a:r>
              <a:rPr b="1" lang="en" sz="2000">
                <a:highlight>
                  <a:srgbClr val="FFFFFF"/>
                </a:highlight>
                <a:latin typeface="Times"/>
                <a:ea typeface="Times"/>
                <a:cs typeface="Times"/>
                <a:sym typeface="Times"/>
              </a:rPr>
              <a:t>from sumy.summarizers.text_rank import TextRankSummarizer</a:t>
            </a:r>
            <a:endParaRPr b="1" sz="2000">
              <a:highlight>
                <a:srgbClr val="FFFFFF"/>
              </a:highlight>
              <a:latin typeface="Times"/>
              <a:ea typeface="Times"/>
              <a:cs typeface="Times"/>
              <a:sym typeface="Times"/>
            </a:endParaRPr>
          </a:p>
          <a:p>
            <a:pPr indent="0" lvl="0" marL="457200" rtl="0" algn="just">
              <a:spcBef>
                <a:spcPts val="0"/>
              </a:spcBef>
              <a:spcAft>
                <a:spcPts val="0"/>
              </a:spcAft>
              <a:buClr>
                <a:schemeClr val="dk1"/>
              </a:buClr>
              <a:buSzPts val="1100"/>
              <a:buFont typeface="Arial"/>
              <a:buNone/>
            </a:pPr>
            <a:r>
              <a:rPr b="1" lang="en" sz="2000">
                <a:highlight>
                  <a:srgbClr val="FFFFFF"/>
                </a:highlight>
                <a:latin typeface="Times"/>
                <a:ea typeface="Times"/>
                <a:cs typeface="Times"/>
                <a:sym typeface="Times"/>
              </a:rPr>
              <a:t>text_summary=TextRankSummarizer()</a:t>
            </a:r>
            <a:endParaRPr b="1" sz="2000">
              <a:highlight>
                <a:srgbClr val="FFFFFF"/>
              </a:highlight>
              <a:latin typeface="Times"/>
              <a:ea typeface="Times"/>
              <a:cs typeface="Times"/>
              <a:sym typeface="Times"/>
            </a:endParaRPr>
          </a:p>
          <a:p>
            <a:pPr indent="0" lvl="0" marL="457200" rtl="0" algn="just">
              <a:spcBef>
                <a:spcPts val="0"/>
              </a:spcBef>
              <a:spcAft>
                <a:spcPts val="0"/>
              </a:spcAft>
              <a:buNone/>
            </a:pPr>
            <a:r>
              <a:t/>
            </a:r>
            <a:endParaRPr b="1" sz="2000">
              <a:highlight>
                <a:srgbClr val="FFFFFF"/>
              </a:highlight>
              <a:latin typeface="Times"/>
              <a:ea typeface="Times"/>
              <a:cs typeface="Times"/>
              <a:sym typeface="Times"/>
            </a:endParaRPr>
          </a:p>
        </p:txBody>
      </p:sp>
      <p:sp>
        <p:nvSpPr>
          <p:cNvPr id="185" name="Google Shape;185;p34"/>
          <p:cNvSpPr txBox="1"/>
          <p:nvPr/>
        </p:nvSpPr>
        <p:spPr>
          <a:xfrm>
            <a:off x="763350" y="272425"/>
            <a:ext cx="76173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dk1"/>
                </a:solidFill>
                <a:latin typeface="Times"/>
                <a:ea typeface="Times"/>
                <a:cs typeface="Times"/>
                <a:sym typeface="Times"/>
              </a:rPr>
              <a:t> </a:t>
            </a:r>
            <a:r>
              <a:rPr b="1" lang="en" sz="3000" u="sng">
                <a:solidFill>
                  <a:schemeClr val="dk1"/>
                </a:solidFill>
                <a:latin typeface="Times"/>
                <a:ea typeface="Times"/>
                <a:cs typeface="Times"/>
                <a:sym typeface="Times"/>
              </a:rPr>
              <a:t>TEXT RANK</a:t>
            </a:r>
            <a:endParaRPr b="1" sz="3000" u="sng"/>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5"/>
          <p:cNvSpPr txBox="1"/>
          <p:nvPr>
            <p:ph type="title"/>
          </p:nvPr>
        </p:nvSpPr>
        <p:spPr>
          <a:xfrm>
            <a:off x="311700" y="1254825"/>
            <a:ext cx="8520600" cy="34167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Georgia"/>
              <a:buChar char="●"/>
            </a:pPr>
            <a:r>
              <a:rPr b="1" lang="en" sz="2000">
                <a:highlight>
                  <a:srgbClr val="FFFFFF"/>
                </a:highlight>
                <a:latin typeface="Times"/>
                <a:ea typeface="Times"/>
                <a:cs typeface="Times"/>
                <a:sym typeface="Times"/>
              </a:rPr>
              <a:t>BERT</a:t>
            </a:r>
            <a:r>
              <a:rPr lang="en" sz="2000">
                <a:highlight>
                  <a:srgbClr val="FFFFFF"/>
                </a:highlight>
                <a:latin typeface="Times"/>
                <a:ea typeface="Times"/>
                <a:cs typeface="Times"/>
                <a:sym typeface="Times"/>
              </a:rPr>
              <a:t> (Bidirectional transformer) is a transformer used to overcome the limitations of RNN and other neural networks for Long term dependencies</a:t>
            </a:r>
            <a:endParaRPr sz="2000">
              <a:highlight>
                <a:srgbClr val="FFFFFF"/>
              </a:highlight>
              <a:latin typeface="Times"/>
              <a:ea typeface="Times"/>
              <a:cs typeface="Times"/>
              <a:sym typeface="Times"/>
            </a:endParaRPr>
          </a:p>
          <a:p>
            <a:pPr indent="-355600" lvl="0" marL="457200" rtl="0" algn="l">
              <a:spcBef>
                <a:spcPts val="0"/>
              </a:spcBef>
              <a:spcAft>
                <a:spcPts val="0"/>
              </a:spcAft>
              <a:buSzPts val="2000"/>
              <a:buFont typeface="Times"/>
              <a:buChar char="●"/>
            </a:pPr>
            <a:r>
              <a:rPr lang="en" sz="2000">
                <a:highlight>
                  <a:srgbClr val="FFFFFF"/>
                </a:highlight>
                <a:latin typeface="Times"/>
                <a:ea typeface="Times"/>
                <a:cs typeface="Times"/>
                <a:sym typeface="Times"/>
              </a:rPr>
              <a:t>BERT is the type of abstractive summarization.</a:t>
            </a:r>
            <a:endParaRPr sz="2000">
              <a:highlight>
                <a:srgbClr val="FFFFFF"/>
              </a:highlight>
              <a:latin typeface="Times"/>
              <a:ea typeface="Times"/>
              <a:cs typeface="Times"/>
              <a:sym typeface="Times"/>
            </a:endParaRPr>
          </a:p>
          <a:p>
            <a:pPr indent="-355600" lvl="0" marL="457200" rtl="0" algn="l">
              <a:spcBef>
                <a:spcPts val="0"/>
              </a:spcBef>
              <a:spcAft>
                <a:spcPts val="0"/>
              </a:spcAft>
              <a:buSzPts val="2000"/>
              <a:buFont typeface="Times"/>
              <a:buChar char="●"/>
            </a:pPr>
            <a:r>
              <a:rPr lang="en" sz="2000">
                <a:highlight>
                  <a:srgbClr val="FFFFFF"/>
                </a:highlight>
                <a:latin typeface="Times"/>
                <a:ea typeface="Times"/>
                <a:cs typeface="Times"/>
                <a:sym typeface="Times"/>
              </a:rPr>
              <a:t>Its </a:t>
            </a:r>
            <a:r>
              <a:rPr lang="en" sz="2000">
                <a:highlight>
                  <a:srgbClr val="FFFFFF"/>
                </a:highlight>
                <a:latin typeface="Times"/>
                <a:ea typeface="Times"/>
                <a:cs typeface="Times"/>
                <a:sym typeface="Times"/>
              </a:rPr>
              <a:t>generates</a:t>
            </a:r>
            <a:r>
              <a:rPr lang="en" sz="2000">
                <a:highlight>
                  <a:srgbClr val="FFFFFF"/>
                </a:highlight>
                <a:latin typeface="Times"/>
                <a:ea typeface="Times"/>
                <a:cs typeface="Times"/>
                <a:sym typeface="Times"/>
              </a:rPr>
              <a:t> the text accordingly to the nearby </a:t>
            </a:r>
            <a:r>
              <a:rPr lang="en" sz="2000">
                <a:highlight>
                  <a:srgbClr val="FFFFFF"/>
                </a:highlight>
                <a:latin typeface="Times"/>
                <a:ea typeface="Times"/>
                <a:cs typeface="Times"/>
                <a:sym typeface="Times"/>
              </a:rPr>
              <a:t>sentences.</a:t>
            </a:r>
            <a:endParaRPr sz="2000">
              <a:highlight>
                <a:srgbClr val="FFFFFF"/>
              </a:highlight>
              <a:latin typeface="Times"/>
              <a:ea typeface="Times"/>
              <a:cs typeface="Times"/>
              <a:sym typeface="Times"/>
            </a:endParaRPr>
          </a:p>
          <a:p>
            <a:pPr indent="-355600" lvl="0" marL="457200" rtl="0" algn="l">
              <a:spcBef>
                <a:spcPts val="0"/>
              </a:spcBef>
              <a:spcAft>
                <a:spcPts val="0"/>
              </a:spcAft>
              <a:buSzPts val="2000"/>
              <a:buFont typeface="Times"/>
              <a:buChar char="●"/>
            </a:pPr>
            <a:r>
              <a:rPr lang="en" sz="2000">
                <a:solidFill>
                  <a:srgbClr val="292929"/>
                </a:solidFill>
                <a:highlight>
                  <a:srgbClr val="FFFFFF"/>
                </a:highlight>
                <a:latin typeface="Times"/>
                <a:ea typeface="Times"/>
                <a:cs typeface="Times"/>
                <a:sym typeface="Times"/>
              </a:rPr>
              <a:t>It is a pre-trained model that is naturally bidirectional.</a:t>
            </a:r>
            <a:endParaRPr sz="2000">
              <a:solidFill>
                <a:srgbClr val="292929"/>
              </a:solidFill>
              <a:highlight>
                <a:srgbClr val="FFFFFF"/>
              </a:highlight>
              <a:latin typeface="Times"/>
              <a:ea typeface="Times"/>
              <a:cs typeface="Times"/>
              <a:sym typeface="Times"/>
            </a:endParaRPr>
          </a:p>
          <a:p>
            <a:pPr indent="-355600" lvl="0" marL="457200" rtl="0" algn="l">
              <a:spcBef>
                <a:spcPts val="0"/>
              </a:spcBef>
              <a:spcAft>
                <a:spcPts val="0"/>
              </a:spcAft>
              <a:buClr>
                <a:srgbClr val="292929"/>
              </a:buClr>
              <a:buSzPts val="2000"/>
              <a:buFont typeface="Georgia"/>
              <a:buChar char="●"/>
            </a:pPr>
            <a:r>
              <a:rPr lang="en" sz="2000">
                <a:solidFill>
                  <a:srgbClr val="292929"/>
                </a:solidFill>
                <a:highlight>
                  <a:srgbClr val="FFFFFF"/>
                </a:highlight>
                <a:latin typeface="Times"/>
                <a:ea typeface="Times"/>
                <a:cs typeface="Times"/>
                <a:sym typeface="Times"/>
              </a:rPr>
              <a:t>The </a:t>
            </a:r>
            <a:r>
              <a:rPr lang="en" sz="2000">
                <a:solidFill>
                  <a:srgbClr val="292929"/>
                </a:solidFill>
                <a:highlight>
                  <a:srgbClr val="FFFFFF"/>
                </a:highlight>
                <a:latin typeface="Times"/>
                <a:ea typeface="Times"/>
                <a:cs typeface="Times"/>
                <a:sym typeface="Times"/>
              </a:rPr>
              <a:t>libraries</a:t>
            </a:r>
            <a:r>
              <a:rPr lang="en" sz="2000">
                <a:solidFill>
                  <a:srgbClr val="292929"/>
                </a:solidFill>
                <a:highlight>
                  <a:srgbClr val="FFFFFF"/>
                </a:highlight>
                <a:latin typeface="Times"/>
                <a:ea typeface="Times"/>
                <a:cs typeface="Times"/>
                <a:sym typeface="Times"/>
              </a:rPr>
              <a:t> used in </a:t>
            </a:r>
            <a:r>
              <a:rPr lang="en" sz="2000">
                <a:solidFill>
                  <a:srgbClr val="292929"/>
                </a:solidFill>
                <a:highlight>
                  <a:srgbClr val="FFFFFF"/>
                </a:highlight>
                <a:latin typeface="Times"/>
                <a:ea typeface="Times"/>
                <a:cs typeface="Times"/>
                <a:sym typeface="Times"/>
              </a:rPr>
              <a:t>python</a:t>
            </a:r>
            <a:r>
              <a:rPr lang="en" sz="2000">
                <a:solidFill>
                  <a:srgbClr val="292929"/>
                </a:solidFill>
                <a:highlight>
                  <a:srgbClr val="FFFFFF"/>
                </a:highlight>
                <a:latin typeface="Times"/>
                <a:ea typeface="Times"/>
                <a:cs typeface="Times"/>
                <a:sym typeface="Times"/>
              </a:rPr>
              <a:t> for BERT model is </a:t>
            </a:r>
            <a:r>
              <a:rPr b="1" lang="en" sz="2000">
                <a:solidFill>
                  <a:srgbClr val="292929"/>
                </a:solidFill>
                <a:highlight>
                  <a:srgbClr val="FFFFFF"/>
                </a:highlight>
                <a:latin typeface="Times"/>
                <a:ea typeface="Times"/>
                <a:cs typeface="Times"/>
                <a:sym typeface="Times"/>
              </a:rPr>
              <a:t>TRANSFORMERS &amp; BERT EXTRACTIVE SUMMARIZER.</a:t>
            </a:r>
            <a:endParaRPr b="1" sz="2000">
              <a:solidFill>
                <a:srgbClr val="292929"/>
              </a:solidFill>
              <a:highlight>
                <a:srgbClr val="FFFFFF"/>
              </a:highlight>
              <a:latin typeface="Times"/>
              <a:ea typeface="Times"/>
              <a:cs typeface="Times"/>
              <a:sym typeface="Times"/>
            </a:endParaRPr>
          </a:p>
          <a:p>
            <a:pPr indent="0" lvl="0" marL="457200" rtl="0" algn="l">
              <a:spcBef>
                <a:spcPts val="0"/>
              </a:spcBef>
              <a:spcAft>
                <a:spcPts val="0"/>
              </a:spcAft>
              <a:buSzPts val="990"/>
              <a:buNone/>
            </a:pPr>
            <a:r>
              <a:t/>
            </a:r>
            <a:endParaRPr b="1" sz="2000">
              <a:solidFill>
                <a:srgbClr val="292929"/>
              </a:solidFill>
              <a:highlight>
                <a:srgbClr val="FFFFFF"/>
              </a:highlight>
              <a:latin typeface="Times"/>
              <a:ea typeface="Times"/>
              <a:cs typeface="Times"/>
              <a:sym typeface="Times"/>
            </a:endParaRPr>
          </a:p>
          <a:p>
            <a:pPr indent="0" lvl="0" marL="457200" rtl="0" algn="l">
              <a:spcBef>
                <a:spcPts val="0"/>
              </a:spcBef>
              <a:spcAft>
                <a:spcPts val="0"/>
              </a:spcAft>
              <a:buSzPts val="990"/>
              <a:buNone/>
            </a:pPr>
            <a:r>
              <a:t/>
            </a:r>
            <a:endParaRPr b="1" sz="2000">
              <a:solidFill>
                <a:srgbClr val="292929"/>
              </a:solidFill>
              <a:highlight>
                <a:srgbClr val="FFFFFF"/>
              </a:highlight>
              <a:latin typeface="Times"/>
              <a:ea typeface="Times"/>
              <a:cs typeface="Times"/>
              <a:sym typeface="Times"/>
            </a:endParaRPr>
          </a:p>
          <a:p>
            <a:pPr indent="0" lvl="0" marL="457200" rtl="0" algn="l">
              <a:spcBef>
                <a:spcPts val="0"/>
              </a:spcBef>
              <a:spcAft>
                <a:spcPts val="0"/>
              </a:spcAft>
              <a:buSzPts val="990"/>
              <a:buNone/>
            </a:pPr>
            <a:r>
              <a:t/>
            </a:r>
            <a:endParaRPr b="1" sz="2000">
              <a:solidFill>
                <a:srgbClr val="292929"/>
              </a:solidFill>
              <a:highlight>
                <a:srgbClr val="FFFFFF"/>
              </a:highlight>
              <a:latin typeface="Times"/>
              <a:ea typeface="Times"/>
              <a:cs typeface="Times"/>
              <a:sym typeface="Times"/>
            </a:endParaRPr>
          </a:p>
          <a:p>
            <a:pPr indent="0" lvl="0" marL="0" rtl="0" algn="l">
              <a:spcBef>
                <a:spcPts val="0"/>
              </a:spcBef>
              <a:spcAft>
                <a:spcPts val="0"/>
              </a:spcAft>
              <a:buSzPts val="990"/>
              <a:buNone/>
            </a:pPr>
            <a:r>
              <a:t/>
            </a:r>
            <a:endParaRPr b="1" sz="2000">
              <a:solidFill>
                <a:srgbClr val="292929"/>
              </a:solidFill>
              <a:highlight>
                <a:srgbClr val="FFFFFF"/>
              </a:highlight>
              <a:latin typeface="Times"/>
              <a:ea typeface="Times"/>
              <a:cs typeface="Times"/>
              <a:sym typeface="Times"/>
            </a:endParaRPr>
          </a:p>
        </p:txBody>
      </p:sp>
      <p:sp>
        <p:nvSpPr>
          <p:cNvPr id="191" name="Google Shape;191;p35"/>
          <p:cNvSpPr txBox="1"/>
          <p:nvPr/>
        </p:nvSpPr>
        <p:spPr>
          <a:xfrm>
            <a:off x="385150" y="223625"/>
            <a:ext cx="85476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b="1" lang="en" sz="3000" u="sng">
                <a:solidFill>
                  <a:schemeClr val="dk1"/>
                </a:solidFill>
                <a:latin typeface="Times"/>
                <a:ea typeface="Times"/>
                <a:cs typeface="Times"/>
                <a:sym typeface="Times"/>
              </a:rPr>
              <a:t>BERT TEXT SUMMARIZATION</a:t>
            </a:r>
            <a:endParaRPr b="1" sz="3000" u="sng">
              <a:latin typeface="Times"/>
              <a:ea typeface="Times"/>
              <a:cs typeface="Times"/>
              <a:sym typeface="Time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6"/>
          <p:cNvSpPr txBox="1"/>
          <p:nvPr>
            <p:ph type="title"/>
          </p:nvPr>
        </p:nvSpPr>
        <p:spPr>
          <a:xfrm>
            <a:off x="411100" y="205850"/>
            <a:ext cx="8342400" cy="755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sz="3000">
                <a:latin typeface="Times"/>
                <a:ea typeface="Times"/>
                <a:cs typeface="Times"/>
                <a:sym typeface="Times"/>
              </a:rPr>
              <a:t>   </a:t>
            </a:r>
            <a:r>
              <a:rPr b="1" lang="en" sz="3000" u="sng">
                <a:latin typeface="Times"/>
                <a:ea typeface="Times"/>
                <a:cs typeface="Times"/>
                <a:sym typeface="Times"/>
              </a:rPr>
              <a:t>MODEL’S EVALUATION</a:t>
            </a:r>
            <a:endParaRPr b="1" sz="3000" u="sng">
              <a:latin typeface="Times"/>
              <a:ea typeface="Times"/>
              <a:cs typeface="Times"/>
              <a:sym typeface="Times"/>
            </a:endParaRPr>
          </a:p>
        </p:txBody>
      </p:sp>
      <p:sp>
        <p:nvSpPr>
          <p:cNvPr id="197" name="Google Shape;197;p36"/>
          <p:cNvSpPr txBox="1"/>
          <p:nvPr>
            <p:ph idx="1" type="body"/>
          </p:nvPr>
        </p:nvSpPr>
        <p:spPr>
          <a:xfrm>
            <a:off x="173500" y="961550"/>
            <a:ext cx="8817600" cy="21075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sz="2000">
                <a:solidFill>
                  <a:schemeClr val="dk1"/>
                </a:solidFill>
                <a:latin typeface="Times"/>
                <a:ea typeface="Times"/>
                <a:cs typeface="Times"/>
                <a:sym typeface="Times"/>
              </a:rPr>
              <a:t> </a:t>
            </a:r>
            <a:r>
              <a:rPr b="1" lang="en" sz="2000">
                <a:solidFill>
                  <a:schemeClr val="dk1"/>
                </a:solidFill>
                <a:latin typeface="Times"/>
                <a:ea typeface="Times"/>
                <a:cs typeface="Times"/>
                <a:sym typeface="Times"/>
              </a:rPr>
              <a:t>ROUGE-N MEASURE</a:t>
            </a:r>
            <a:endParaRPr b="1" sz="2000">
              <a:solidFill>
                <a:schemeClr val="dk1"/>
              </a:solidFill>
              <a:latin typeface="Times"/>
              <a:ea typeface="Times"/>
              <a:cs typeface="Times"/>
              <a:sym typeface="Times"/>
            </a:endParaRPr>
          </a:p>
          <a:p>
            <a:pPr indent="0" lvl="0" marL="0" rtl="0" algn="just">
              <a:lnSpc>
                <a:spcPct val="100000"/>
              </a:lnSpc>
              <a:spcBef>
                <a:spcPts val="1200"/>
              </a:spcBef>
              <a:spcAft>
                <a:spcPts val="0"/>
              </a:spcAft>
              <a:buNone/>
            </a:pPr>
            <a:r>
              <a:rPr lang="en" sz="2000">
                <a:solidFill>
                  <a:schemeClr val="dk1"/>
                </a:solidFill>
                <a:highlight>
                  <a:srgbClr val="FFFFFF"/>
                </a:highlight>
                <a:latin typeface="Times"/>
                <a:ea typeface="Times"/>
                <a:cs typeface="Times"/>
                <a:sym typeface="Times"/>
              </a:rPr>
              <a:t>ROUGE Measure the number of common N-grams between the generated summary &amp; The original Text.</a:t>
            </a:r>
            <a:endParaRPr sz="2000">
              <a:solidFill>
                <a:schemeClr val="dk1"/>
              </a:solidFill>
              <a:highlight>
                <a:srgbClr val="FFFFFF"/>
              </a:highlight>
              <a:latin typeface="Times"/>
              <a:ea typeface="Times"/>
              <a:cs typeface="Times"/>
              <a:sym typeface="Times"/>
            </a:endParaRPr>
          </a:p>
          <a:p>
            <a:pPr indent="0" lvl="0" marL="0" rtl="0" algn="just">
              <a:lnSpc>
                <a:spcPct val="100000"/>
              </a:lnSpc>
              <a:spcBef>
                <a:spcPts val="1200"/>
              </a:spcBef>
              <a:spcAft>
                <a:spcPts val="0"/>
              </a:spcAft>
              <a:buNone/>
            </a:pPr>
            <a:r>
              <a:rPr lang="en" sz="2000">
                <a:solidFill>
                  <a:schemeClr val="dk1"/>
                </a:solidFill>
                <a:highlight>
                  <a:srgbClr val="FFFFFF"/>
                </a:highlight>
                <a:latin typeface="Times"/>
                <a:ea typeface="Times"/>
                <a:cs typeface="Times"/>
                <a:sym typeface="Times"/>
              </a:rPr>
              <a:t>With the help of this we measure </a:t>
            </a:r>
            <a:r>
              <a:rPr lang="en" sz="2000">
                <a:solidFill>
                  <a:schemeClr val="dk1"/>
                </a:solidFill>
                <a:highlight>
                  <a:srgbClr val="FFFFFF"/>
                </a:highlight>
                <a:latin typeface="Times"/>
                <a:ea typeface="Times"/>
                <a:cs typeface="Times"/>
                <a:sym typeface="Times"/>
              </a:rPr>
              <a:t>PRECISION</a:t>
            </a:r>
            <a:r>
              <a:rPr lang="en" sz="2000">
                <a:solidFill>
                  <a:schemeClr val="dk1"/>
                </a:solidFill>
                <a:highlight>
                  <a:srgbClr val="FFFFFF"/>
                </a:highlight>
                <a:latin typeface="Times"/>
                <a:ea typeface="Times"/>
                <a:cs typeface="Times"/>
                <a:sym typeface="Times"/>
              </a:rPr>
              <a:t>, </a:t>
            </a:r>
            <a:r>
              <a:rPr lang="en" sz="2000">
                <a:solidFill>
                  <a:schemeClr val="dk1"/>
                </a:solidFill>
                <a:highlight>
                  <a:srgbClr val="FFFFFF"/>
                </a:highlight>
                <a:latin typeface="Times"/>
                <a:ea typeface="Times"/>
                <a:cs typeface="Times"/>
                <a:sym typeface="Times"/>
              </a:rPr>
              <a:t>RECALL &amp;</a:t>
            </a:r>
            <a:r>
              <a:rPr lang="en" sz="2000">
                <a:solidFill>
                  <a:schemeClr val="dk1"/>
                </a:solidFill>
                <a:highlight>
                  <a:srgbClr val="FFFFFF"/>
                </a:highlight>
                <a:latin typeface="Times"/>
                <a:ea typeface="Times"/>
                <a:cs typeface="Times"/>
                <a:sym typeface="Times"/>
              </a:rPr>
              <a:t> F1-Score</a:t>
            </a:r>
            <a:endParaRPr sz="2000">
              <a:solidFill>
                <a:schemeClr val="dk1"/>
              </a:solidFill>
              <a:highlight>
                <a:srgbClr val="FFFFFF"/>
              </a:highlight>
              <a:latin typeface="Times"/>
              <a:ea typeface="Times"/>
              <a:cs typeface="Times"/>
              <a:sym typeface="Times"/>
            </a:endParaRPr>
          </a:p>
          <a:p>
            <a:pPr indent="0" lvl="0" marL="0" rtl="0" algn="just">
              <a:lnSpc>
                <a:spcPct val="100000"/>
              </a:lnSpc>
              <a:spcBef>
                <a:spcPts val="1200"/>
              </a:spcBef>
              <a:spcAft>
                <a:spcPts val="0"/>
              </a:spcAft>
              <a:buNone/>
            </a:pPr>
            <a:r>
              <a:rPr lang="en" sz="2000">
                <a:solidFill>
                  <a:schemeClr val="dk1"/>
                </a:solidFill>
                <a:highlight>
                  <a:srgbClr val="FFFFFF"/>
                </a:highlight>
                <a:latin typeface="Times"/>
                <a:ea typeface="Times"/>
                <a:cs typeface="Times"/>
                <a:sym typeface="Times"/>
              </a:rPr>
              <a:t>Example:-</a:t>
            </a:r>
            <a:endParaRPr sz="2000">
              <a:solidFill>
                <a:schemeClr val="dk1"/>
              </a:solidFill>
              <a:highlight>
                <a:srgbClr val="FFFFFF"/>
              </a:highlight>
              <a:latin typeface="Times"/>
              <a:ea typeface="Times"/>
              <a:cs typeface="Times"/>
              <a:sym typeface="Times"/>
            </a:endParaRPr>
          </a:p>
          <a:p>
            <a:pPr indent="0" lvl="0" marL="0" rtl="0" algn="just">
              <a:lnSpc>
                <a:spcPct val="100000"/>
              </a:lnSpc>
              <a:spcBef>
                <a:spcPts val="1200"/>
              </a:spcBef>
              <a:spcAft>
                <a:spcPts val="1200"/>
              </a:spcAft>
              <a:buNone/>
            </a:pPr>
            <a:r>
              <a:t/>
            </a:r>
            <a:endParaRPr sz="2000">
              <a:solidFill>
                <a:schemeClr val="dk1"/>
              </a:solidFill>
              <a:highlight>
                <a:srgbClr val="FFFFFF"/>
              </a:highlight>
              <a:latin typeface="Times"/>
              <a:ea typeface="Times"/>
              <a:cs typeface="Times"/>
              <a:sym typeface="Times"/>
            </a:endParaRPr>
          </a:p>
        </p:txBody>
      </p:sp>
      <p:pic>
        <p:nvPicPr>
          <p:cNvPr id="198" name="Google Shape;198;p36"/>
          <p:cNvPicPr preferRelativeResize="0"/>
          <p:nvPr/>
        </p:nvPicPr>
        <p:blipFill>
          <a:blip r:embed="rId3">
            <a:alphaModFix/>
          </a:blip>
          <a:stretch>
            <a:fillRect/>
          </a:stretch>
        </p:blipFill>
        <p:spPr>
          <a:xfrm>
            <a:off x="10300" y="3069050"/>
            <a:ext cx="9144000" cy="18577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3000" u="sng">
                <a:latin typeface="Times"/>
                <a:ea typeface="Times"/>
                <a:cs typeface="Times"/>
                <a:sym typeface="Times"/>
              </a:rPr>
              <a:t>MODEL EVALUATION RESULT</a:t>
            </a:r>
            <a:endParaRPr b="1" sz="3000" u="sng">
              <a:latin typeface="Times"/>
              <a:ea typeface="Times"/>
              <a:cs typeface="Times"/>
              <a:sym typeface="Times"/>
            </a:endParaRPr>
          </a:p>
        </p:txBody>
      </p:sp>
      <p:sp>
        <p:nvSpPr>
          <p:cNvPr id="204" name="Google Shape;204;p37"/>
          <p:cNvSpPr txBox="1"/>
          <p:nvPr>
            <p:ph idx="1" type="body"/>
          </p:nvPr>
        </p:nvSpPr>
        <p:spPr>
          <a:xfrm>
            <a:off x="311700" y="1152475"/>
            <a:ext cx="8520600" cy="415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Times"/>
              <a:ea typeface="Times"/>
              <a:cs typeface="Times"/>
              <a:sym typeface="Times"/>
            </a:endParaRPr>
          </a:p>
          <a:p>
            <a:pPr indent="0" lvl="0" marL="0" rtl="0" algn="l">
              <a:spcBef>
                <a:spcPts val="1200"/>
              </a:spcBef>
              <a:spcAft>
                <a:spcPts val="0"/>
              </a:spcAft>
              <a:buNone/>
            </a:pPr>
            <a:r>
              <a:t/>
            </a:r>
            <a:endParaRPr>
              <a:solidFill>
                <a:schemeClr val="dk1"/>
              </a:solidFill>
              <a:latin typeface="Times"/>
              <a:ea typeface="Times"/>
              <a:cs typeface="Times"/>
              <a:sym typeface="Times"/>
            </a:endParaRPr>
          </a:p>
          <a:p>
            <a:pPr indent="0" lvl="0" marL="0" rtl="0" algn="l">
              <a:spcBef>
                <a:spcPts val="1200"/>
              </a:spcBef>
              <a:spcAft>
                <a:spcPts val="0"/>
              </a:spcAft>
              <a:buNone/>
            </a:pPr>
            <a:r>
              <a:t/>
            </a:r>
            <a:endParaRPr>
              <a:solidFill>
                <a:schemeClr val="dk1"/>
              </a:solidFill>
              <a:latin typeface="Times"/>
              <a:ea typeface="Times"/>
              <a:cs typeface="Times"/>
              <a:sym typeface="Times"/>
            </a:endParaRPr>
          </a:p>
          <a:p>
            <a:pPr indent="0" lvl="0" marL="0" rtl="0" algn="l">
              <a:spcBef>
                <a:spcPts val="1200"/>
              </a:spcBef>
              <a:spcAft>
                <a:spcPts val="0"/>
              </a:spcAft>
              <a:buNone/>
            </a:pPr>
            <a:r>
              <a:t/>
            </a:r>
            <a:endParaRPr>
              <a:solidFill>
                <a:schemeClr val="dk1"/>
              </a:solidFill>
              <a:latin typeface="Times"/>
              <a:ea typeface="Times"/>
              <a:cs typeface="Times"/>
              <a:sym typeface="Times"/>
            </a:endParaRPr>
          </a:p>
          <a:p>
            <a:pPr indent="0" lvl="0" marL="0" rtl="0" algn="l">
              <a:spcBef>
                <a:spcPts val="1200"/>
              </a:spcBef>
              <a:spcAft>
                <a:spcPts val="0"/>
              </a:spcAft>
              <a:buNone/>
            </a:pPr>
            <a:r>
              <a:t/>
            </a:r>
            <a:endParaRPr>
              <a:solidFill>
                <a:schemeClr val="dk1"/>
              </a:solidFill>
              <a:latin typeface="Times"/>
              <a:ea typeface="Times"/>
              <a:cs typeface="Times"/>
              <a:sym typeface="Times"/>
            </a:endParaRPr>
          </a:p>
          <a:p>
            <a:pPr indent="0" lvl="0" marL="0" rtl="0" algn="l">
              <a:spcBef>
                <a:spcPts val="1200"/>
              </a:spcBef>
              <a:spcAft>
                <a:spcPts val="0"/>
              </a:spcAft>
              <a:buNone/>
            </a:pPr>
            <a:r>
              <a:rPr b="1" lang="en">
                <a:solidFill>
                  <a:schemeClr val="dk1"/>
                </a:solidFill>
                <a:latin typeface="Times"/>
                <a:ea typeface="Times"/>
                <a:cs typeface="Times"/>
                <a:sym typeface="Times"/>
              </a:rPr>
              <a:t>Conclusion:-</a:t>
            </a:r>
            <a:endParaRPr b="1">
              <a:solidFill>
                <a:schemeClr val="dk1"/>
              </a:solidFill>
              <a:latin typeface="Times"/>
              <a:ea typeface="Times"/>
              <a:cs typeface="Times"/>
              <a:sym typeface="Times"/>
            </a:endParaRPr>
          </a:p>
          <a:p>
            <a:pPr indent="-342900" lvl="0" marL="457200" rtl="0" algn="l">
              <a:spcBef>
                <a:spcPts val="1200"/>
              </a:spcBef>
              <a:spcAft>
                <a:spcPts val="0"/>
              </a:spcAft>
              <a:buClr>
                <a:schemeClr val="dk1"/>
              </a:buClr>
              <a:buSzPts val="1800"/>
              <a:buFont typeface="Times"/>
              <a:buChar char="●"/>
            </a:pPr>
            <a:r>
              <a:rPr b="1" lang="en">
                <a:solidFill>
                  <a:schemeClr val="dk1"/>
                </a:solidFill>
                <a:latin typeface="Times"/>
                <a:ea typeface="Times"/>
                <a:cs typeface="Times"/>
                <a:sym typeface="Times"/>
              </a:rPr>
              <a:t>In our evaluation BART &amp; BERT Model gives high F1-score so </a:t>
            </a:r>
            <a:r>
              <a:rPr b="1" lang="en" u="sng">
                <a:solidFill>
                  <a:schemeClr val="dk1"/>
                </a:solidFill>
                <a:latin typeface="Times"/>
                <a:ea typeface="Times"/>
                <a:cs typeface="Times"/>
                <a:sym typeface="Times"/>
              </a:rPr>
              <a:t>we choose this models for deployment.</a:t>
            </a:r>
            <a:endParaRPr b="1" u="sng">
              <a:solidFill>
                <a:schemeClr val="dk1"/>
              </a:solidFill>
              <a:latin typeface="Times"/>
              <a:ea typeface="Times"/>
              <a:cs typeface="Times"/>
              <a:sym typeface="Times"/>
            </a:endParaRPr>
          </a:p>
          <a:p>
            <a:pPr indent="0" lvl="0" marL="0" rtl="0" algn="l">
              <a:spcBef>
                <a:spcPts val="1200"/>
              </a:spcBef>
              <a:spcAft>
                <a:spcPts val="0"/>
              </a:spcAft>
              <a:buNone/>
            </a:pPr>
            <a:r>
              <a:t/>
            </a:r>
            <a:endParaRPr>
              <a:solidFill>
                <a:schemeClr val="dk1"/>
              </a:solidFill>
              <a:latin typeface="Times"/>
              <a:ea typeface="Times"/>
              <a:cs typeface="Times"/>
              <a:sym typeface="Times"/>
            </a:endParaRPr>
          </a:p>
          <a:p>
            <a:pPr indent="0" lvl="0" marL="0" rtl="0" algn="l">
              <a:spcBef>
                <a:spcPts val="1200"/>
              </a:spcBef>
              <a:spcAft>
                <a:spcPts val="0"/>
              </a:spcAft>
              <a:buNone/>
            </a:pPr>
            <a:r>
              <a:t/>
            </a:r>
            <a:endParaRPr>
              <a:solidFill>
                <a:schemeClr val="dk1"/>
              </a:solidFill>
              <a:latin typeface="Times"/>
              <a:ea typeface="Times"/>
              <a:cs typeface="Times"/>
              <a:sym typeface="Times"/>
            </a:endParaRPr>
          </a:p>
          <a:p>
            <a:pPr indent="0" lvl="0" marL="0" rtl="0" algn="l">
              <a:spcBef>
                <a:spcPts val="1200"/>
              </a:spcBef>
              <a:spcAft>
                <a:spcPts val="0"/>
              </a:spcAft>
              <a:buNone/>
            </a:pPr>
            <a:r>
              <a:t/>
            </a:r>
            <a:endParaRPr>
              <a:solidFill>
                <a:schemeClr val="dk1"/>
              </a:solidFill>
              <a:latin typeface="Times"/>
              <a:ea typeface="Times"/>
              <a:cs typeface="Times"/>
              <a:sym typeface="Times"/>
            </a:endParaRPr>
          </a:p>
          <a:p>
            <a:pPr indent="0" lvl="0" marL="0" rtl="0" algn="l">
              <a:spcBef>
                <a:spcPts val="1200"/>
              </a:spcBef>
              <a:spcAft>
                <a:spcPts val="0"/>
              </a:spcAft>
              <a:buNone/>
            </a:pPr>
            <a:r>
              <a:t/>
            </a:r>
            <a:endParaRPr>
              <a:solidFill>
                <a:schemeClr val="dk1"/>
              </a:solidFill>
              <a:latin typeface="Times"/>
              <a:ea typeface="Times"/>
              <a:cs typeface="Times"/>
              <a:sym typeface="Times"/>
            </a:endParaRPr>
          </a:p>
          <a:p>
            <a:pPr indent="0" lvl="0" marL="0" rtl="0" algn="l">
              <a:spcBef>
                <a:spcPts val="1200"/>
              </a:spcBef>
              <a:spcAft>
                <a:spcPts val="0"/>
              </a:spcAft>
              <a:buNone/>
            </a:pPr>
            <a:r>
              <a:t/>
            </a:r>
            <a:endParaRPr>
              <a:solidFill>
                <a:schemeClr val="dk1"/>
              </a:solidFill>
              <a:latin typeface="Times"/>
              <a:ea typeface="Times"/>
              <a:cs typeface="Times"/>
              <a:sym typeface="Times"/>
            </a:endParaRPr>
          </a:p>
          <a:p>
            <a:pPr indent="0" lvl="0" marL="0" rtl="0" algn="l">
              <a:spcBef>
                <a:spcPts val="1200"/>
              </a:spcBef>
              <a:spcAft>
                <a:spcPts val="0"/>
              </a:spcAft>
              <a:buNone/>
            </a:pPr>
            <a:r>
              <a:t/>
            </a:r>
            <a:endParaRPr>
              <a:solidFill>
                <a:schemeClr val="dk1"/>
              </a:solidFill>
              <a:latin typeface="Times"/>
              <a:ea typeface="Times"/>
              <a:cs typeface="Times"/>
              <a:sym typeface="Times"/>
            </a:endParaRPr>
          </a:p>
          <a:p>
            <a:pPr indent="0" lvl="0" marL="0" rtl="0" algn="l">
              <a:spcBef>
                <a:spcPts val="1200"/>
              </a:spcBef>
              <a:spcAft>
                <a:spcPts val="1200"/>
              </a:spcAft>
              <a:buNone/>
            </a:pPr>
            <a:r>
              <a:t/>
            </a:r>
            <a:endParaRPr>
              <a:solidFill>
                <a:schemeClr val="dk1"/>
              </a:solidFill>
              <a:latin typeface="Times"/>
              <a:ea typeface="Times"/>
              <a:cs typeface="Times"/>
              <a:sym typeface="Times"/>
            </a:endParaRPr>
          </a:p>
        </p:txBody>
      </p:sp>
      <p:graphicFrame>
        <p:nvGraphicFramePr>
          <p:cNvPr id="205" name="Google Shape;205;p37"/>
          <p:cNvGraphicFramePr/>
          <p:nvPr/>
        </p:nvGraphicFramePr>
        <p:xfrm>
          <a:off x="729575" y="1319375"/>
          <a:ext cx="3000000" cy="3000000"/>
        </p:xfrm>
        <a:graphic>
          <a:graphicData uri="http://schemas.openxmlformats.org/drawingml/2006/table">
            <a:tbl>
              <a:tblPr>
                <a:noFill/>
                <a:tableStyleId>{1AC964B4-4509-4D88-952A-1EFF72267A70}</a:tableStyleId>
              </a:tblPr>
              <a:tblGrid>
                <a:gridCol w="831425"/>
                <a:gridCol w="1033450"/>
                <a:gridCol w="1008250"/>
                <a:gridCol w="932450"/>
                <a:gridCol w="888225"/>
                <a:gridCol w="734675"/>
                <a:gridCol w="757650"/>
                <a:gridCol w="806175"/>
                <a:gridCol w="692525"/>
              </a:tblGrid>
              <a:tr h="609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Score</a:t>
                      </a:r>
                      <a:endParaRPr/>
                    </a:p>
                  </a:txBody>
                  <a:tcPr marT="91425" marB="91425" marR="91425" marL="91425"/>
                </a:tc>
                <a:tc>
                  <a:txBody>
                    <a:bodyPr/>
                    <a:lstStyle/>
                    <a:p>
                      <a:pPr indent="0" lvl="0" marL="0" rtl="0" algn="l">
                        <a:spcBef>
                          <a:spcPts val="0"/>
                        </a:spcBef>
                        <a:spcAft>
                          <a:spcPts val="0"/>
                        </a:spcAft>
                        <a:buNone/>
                      </a:pPr>
                      <a:r>
                        <a:rPr lang="en"/>
                        <a:t>Lex Rank</a:t>
                      </a:r>
                      <a:endParaRPr/>
                    </a:p>
                  </a:txBody>
                  <a:tcPr marT="91425" marB="91425" marR="91425" marL="91425"/>
                </a:tc>
                <a:tc>
                  <a:txBody>
                    <a:bodyPr/>
                    <a:lstStyle/>
                    <a:p>
                      <a:pPr indent="0" lvl="0" marL="0" rtl="0" algn="l">
                        <a:spcBef>
                          <a:spcPts val="0"/>
                        </a:spcBef>
                        <a:spcAft>
                          <a:spcPts val="0"/>
                        </a:spcAft>
                        <a:buNone/>
                      </a:pPr>
                      <a:r>
                        <a:rPr lang="en"/>
                        <a:t>Text Rank</a:t>
                      </a:r>
                      <a:endParaRPr/>
                    </a:p>
                  </a:txBody>
                  <a:tcPr marT="91425" marB="91425" marR="91425" marL="91425"/>
                </a:tc>
                <a:tc>
                  <a:txBody>
                    <a:bodyPr/>
                    <a:lstStyle/>
                    <a:p>
                      <a:pPr indent="0" lvl="0" marL="0" rtl="0" algn="l">
                        <a:spcBef>
                          <a:spcPts val="0"/>
                        </a:spcBef>
                        <a:spcAft>
                          <a:spcPts val="0"/>
                        </a:spcAft>
                        <a:buNone/>
                      </a:pPr>
                      <a:r>
                        <a:rPr lang="en"/>
                        <a:t>Luhn</a:t>
                      </a:r>
                      <a:endParaRPr/>
                    </a:p>
                  </a:txBody>
                  <a:tcPr marT="91425" marB="91425" marR="91425" marL="91425"/>
                </a:tc>
                <a:tc>
                  <a:txBody>
                    <a:bodyPr/>
                    <a:lstStyle/>
                    <a:p>
                      <a:pPr indent="0" lvl="0" marL="0" rtl="0" algn="l">
                        <a:spcBef>
                          <a:spcPts val="0"/>
                        </a:spcBef>
                        <a:spcAft>
                          <a:spcPts val="0"/>
                        </a:spcAft>
                        <a:buNone/>
                      </a:pPr>
                      <a:r>
                        <a:rPr lang="en"/>
                        <a:t>LSA</a:t>
                      </a:r>
                      <a:endParaRPr/>
                    </a:p>
                  </a:txBody>
                  <a:tcPr marT="91425" marB="91425" marR="91425" marL="91425"/>
                </a:tc>
                <a:tc>
                  <a:txBody>
                    <a:bodyPr/>
                    <a:lstStyle/>
                    <a:p>
                      <a:pPr indent="0" lvl="0" marL="0" rtl="0" algn="l">
                        <a:spcBef>
                          <a:spcPts val="0"/>
                        </a:spcBef>
                        <a:spcAft>
                          <a:spcPts val="0"/>
                        </a:spcAft>
                        <a:buNone/>
                      </a:pPr>
                      <a:r>
                        <a:rPr lang="en"/>
                        <a:t>GPT2</a:t>
                      </a:r>
                      <a:endParaRPr/>
                    </a:p>
                  </a:txBody>
                  <a:tcPr marT="91425" marB="91425" marR="91425" marL="91425"/>
                </a:tc>
                <a:tc>
                  <a:txBody>
                    <a:bodyPr/>
                    <a:lstStyle/>
                    <a:p>
                      <a:pPr indent="0" lvl="0" marL="0" rtl="0" algn="l">
                        <a:spcBef>
                          <a:spcPts val="0"/>
                        </a:spcBef>
                        <a:spcAft>
                          <a:spcPts val="0"/>
                        </a:spcAft>
                        <a:buNone/>
                      </a:pPr>
                      <a:r>
                        <a:rPr lang="en"/>
                        <a:t>BART</a:t>
                      </a:r>
                      <a:endParaRPr/>
                    </a:p>
                  </a:txBody>
                  <a:tcPr marT="91425" marB="91425" marR="91425" marL="91425"/>
                </a:tc>
                <a:tc>
                  <a:txBody>
                    <a:bodyPr/>
                    <a:lstStyle/>
                    <a:p>
                      <a:pPr indent="0" lvl="0" marL="0" rtl="0" algn="l">
                        <a:spcBef>
                          <a:spcPts val="0"/>
                        </a:spcBef>
                        <a:spcAft>
                          <a:spcPts val="0"/>
                        </a:spcAft>
                        <a:buNone/>
                      </a:pPr>
                      <a:r>
                        <a:rPr lang="en"/>
                        <a:t>BERT</a:t>
                      </a:r>
                      <a:endParaRPr/>
                    </a:p>
                  </a:txBody>
                  <a:tcPr marT="91425" marB="91425" marR="91425" marL="91425"/>
                </a:tc>
              </a:tr>
              <a:tr h="396200">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Recall</a:t>
                      </a:r>
                      <a:endParaRPr/>
                    </a:p>
                  </a:txBody>
                  <a:tcPr marT="91425" marB="91425" marR="91425" marL="91425"/>
                </a:tc>
                <a:tc>
                  <a:txBody>
                    <a:bodyPr/>
                    <a:lstStyle/>
                    <a:p>
                      <a:pPr indent="0" lvl="0" marL="0" rtl="0" algn="l">
                        <a:spcBef>
                          <a:spcPts val="0"/>
                        </a:spcBef>
                        <a:spcAft>
                          <a:spcPts val="0"/>
                        </a:spcAft>
                        <a:buNone/>
                      </a:pPr>
                      <a:r>
                        <a:rPr lang="en"/>
                        <a:t>0.09266</a:t>
                      </a:r>
                      <a:endParaRPr/>
                    </a:p>
                  </a:txBody>
                  <a:tcPr marT="91425" marB="91425" marR="91425" marL="91425"/>
                </a:tc>
                <a:tc>
                  <a:txBody>
                    <a:bodyPr/>
                    <a:lstStyle/>
                    <a:p>
                      <a:pPr indent="0" lvl="0" marL="0" rtl="0" algn="l">
                        <a:spcBef>
                          <a:spcPts val="0"/>
                        </a:spcBef>
                        <a:spcAft>
                          <a:spcPts val="0"/>
                        </a:spcAft>
                        <a:buNone/>
                      </a:pPr>
                      <a:r>
                        <a:rPr lang="en"/>
                        <a:t>0.06921</a:t>
                      </a:r>
                      <a:endParaRPr/>
                    </a:p>
                  </a:txBody>
                  <a:tcPr marT="91425" marB="91425" marR="91425" marL="91425"/>
                </a:tc>
                <a:tc>
                  <a:txBody>
                    <a:bodyPr/>
                    <a:lstStyle/>
                    <a:p>
                      <a:pPr indent="0" lvl="0" marL="0" rtl="0" algn="l">
                        <a:spcBef>
                          <a:spcPts val="0"/>
                        </a:spcBef>
                        <a:spcAft>
                          <a:spcPts val="0"/>
                        </a:spcAft>
                        <a:buNone/>
                      </a:pPr>
                      <a:r>
                        <a:rPr lang="en"/>
                        <a:t>0.08852</a:t>
                      </a:r>
                      <a:endParaRPr/>
                    </a:p>
                  </a:txBody>
                  <a:tcPr marT="91425" marB="91425" marR="91425" marL="91425"/>
                </a:tc>
                <a:tc>
                  <a:txBody>
                    <a:bodyPr/>
                    <a:lstStyle/>
                    <a:p>
                      <a:pPr indent="0" lvl="0" marL="0" rtl="0" algn="l">
                        <a:spcBef>
                          <a:spcPts val="0"/>
                        </a:spcBef>
                        <a:spcAft>
                          <a:spcPts val="0"/>
                        </a:spcAft>
                        <a:buNone/>
                      </a:pPr>
                      <a:r>
                        <a:rPr lang="en"/>
                        <a:t>0.1</a:t>
                      </a:r>
                      <a:endParaRPr/>
                    </a:p>
                  </a:txBody>
                  <a:tcPr marT="91425" marB="91425" marR="91425" marL="91425"/>
                </a:tc>
                <a:tc>
                  <a:txBody>
                    <a:bodyPr/>
                    <a:lstStyle/>
                    <a:p>
                      <a:pPr indent="0" lvl="0" marL="0" rtl="0" algn="l">
                        <a:spcBef>
                          <a:spcPts val="0"/>
                        </a:spcBef>
                        <a:spcAft>
                          <a:spcPts val="0"/>
                        </a:spcAft>
                        <a:buNone/>
                      </a:pPr>
                      <a:r>
                        <a:rPr lang="en"/>
                        <a:t>0.077</a:t>
                      </a:r>
                      <a:endParaRPr/>
                    </a:p>
                  </a:txBody>
                  <a:tcPr marT="91425" marB="91425" marR="91425" marL="91425"/>
                </a:tc>
                <a:tc>
                  <a:txBody>
                    <a:bodyPr/>
                    <a:lstStyle/>
                    <a:p>
                      <a:pPr indent="0" lvl="0" marL="0" rtl="0" algn="l">
                        <a:spcBef>
                          <a:spcPts val="0"/>
                        </a:spcBef>
                        <a:spcAft>
                          <a:spcPts val="0"/>
                        </a:spcAft>
                        <a:buNone/>
                      </a:pPr>
                      <a:r>
                        <a:rPr lang="en"/>
                        <a:t>0.28</a:t>
                      </a:r>
                      <a:endParaRPr/>
                    </a:p>
                  </a:txBody>
                  <a:tcPr marT="91425" marB="91425" marR="91425" marL="91425"/>
                </a:tc>
                <a:tc>
                  <a:txBody>
                    <a:bodyPr/>
                    <a:lstStyle/>
                    <a:p>
                      <a:pPr indent="0" lvl="0" marL="0" rtl="0" algn="l">
                        <a:spcBef>
                          <a:spcPts val="0"/>
                        </a:spcBef>
                        <a:spcAft>
                          <a:spcPts val="0"/>
                        </a:spcAft>
                        <a:buNone/>
                      </a:pPr>
                      <a:r>
                        <a:rPr lang="en"/>
                        <a:t>0.28</a:t>
                      </a:r>
                      <a:endParaRPr/>
                    </a:p>
                  </a:txBody>
                  <a:tcPr marT="91425" marB="91425" marR="91425" marL="91425"/>
                </a:tc>
              </a:tr>
              <a:tr h="396200">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Precision</a:t>
                      </a:r>
                      <a:endParaRPr/>
                    </a:p>
                  </a:txBody>
                  <a:tcPr marT="91425" marB="91425" marR="91425" marL="91425"/>
                </a:tc>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spcBef>
                          <a:spcPts val="0"/>
                        </a:spcBef>
                        <a:spcAft>
                          <a:spcPts val="0"/>
                        </a:spcAft>
                        <a:buNone/>
                      </a:pPr>
                      <a:r>
                        <a:rPr lang="en"/>
                        <a:t>0.99</a:t>
                      </a:r>
                      <a:endParaRPr/>
                    </a:p>
                  </a:txBody>
                  <a:tcPr marT="91425" marB="91425" marR="91425" marL="91425"/>
                </a:tc>
                <a:tc>
                  <a:txBody>
                    <a:bodyPr/>
                    <a:lstStyle/>
                    <a:p>
                      <a:pPr indent="0" lvl="0" marL="0" rtl="0" algn="l">
                        <a:spcBef>
                          <a:spcPts val="0"/>
                        </a:spcBef>
                        <a:spcAft>
                          <a:spcPts val="0"/>
                        </a:spcAft>
                        <a:buNone/>
                      </a:pPr>
                      <a:r>
                        <a:rPr lang="en"/>
                        <a:t>0.99</a:t>
                      </a:r>
                      <a:endParaRPr/>
                    </a:p>
                  </a:txBody>
                  <a:tcPr marT="91425" marB="91425" marR="91425" marL="91425"/>
                </a:tc>
              </a:tr>
              <a:tr h="396200">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F1</a:t>
                      </a:r>
                      <a:endParaRPr/>
                    </a:p>
                  </a:txBody>
                  <a:tcPr marT="91425" marB="91425" marR="91425" marL="91425"/>
                </a:tc>
                <a:tc>
                  <a:txBody>
                    <a:bodyPr/>
                    <a:lstStyle/>
                    <a:p>
                      <a:pPr indent="0" lvl="0" marL="0" rtl="0" algn="l">
                        <a:spcBef>
                          <a:spcPts val="0"/>
                        </a:spcBef>
                        <a:spcAft>
                          <a:spcPts val="0"/>
                        </a:spcAft>
                        <a:buNone/>
                      </a:pPr>
                      <a:r>
                        <a:rPr lang="en"/>
                        <a:t>0.1696</a:t>
                      </a:r>
                      <a:endParaRPr/>
                    </a:p>
                  </a:txBody>
                  <a:tcPr marT="91425" marB="91425" marR="91425" marL="91425"/>
                </a:tc>
                <a:tc>
                  <a:txBody>
                    <a:bodyPr/>
                    <a:lstStyle/>
                    <a:p>
                      <a:pPr indent="0" lvl="0" marL="0" rtl="0" algn="l">
                        <a:spcBef>
                          <a:spcPts val="0"/>
                        </a:spcBef>
                        <a:spcAft>
                          <a:spcPts val="0"/>
                        </a:spcAft>
                        <a:buNone/>
                      </a:pPr>
                      <a:r>
                        <a:rPr lang="en"/>
                        <a:t>0.1296</a:t>
                      </a:r>
                      <a:endParaRPr/>
                    </a:p>
                  </a:txBody>
                  <a:tcPr marT="91425" marB="91425" marR="91425" marL="91425"/>
                </a:tc>
                <a:tc>
                  <a:txBody>
                    <a:bodyPr/>
                    <a:lstStyle/>
                    <a:p>
                      <a:pPr indent="0" lvl="0" marL="0" rtl="0" algn="l">
                        <a:spcBef>
                          <a:spcPts val="0"/>
                        </a:spcBef>
                        <a:spcAft>
                          <a:spcPts val="0"/>
                        </a:spcAft>
                        <a:buNone/>
                      </a:pPr>
                      <a:r>
                        <a:rPr lang="en"/>
                        <a:t>0.1626</a:t>
                      </a:r>
                      <a:endParaRPr/>
                    </a:p>
                  </a:txBody>
                  <a:tcPr marT="91425" marB="91425" marR="91425" marL="91425"/>
                </a:tc>
                <a:tc>
                  <a:txBody>
                    <a:bodyPr/>
                    <a:lstStyle/>
                    <a:p>
                      <a:pPr indent="0" lvl="0" marL="0" rtl="0" algn="l">
                        <a:spcBef>
                          <a:spcPts val="0"/>
                        </a:spcBef>
                        <a:spcAft>
                          <a:spcPts val="0"/>
                        </a:spcAft>
                        <a:buNone/>
                      </a:pPr>
                      <a:r>
                        <a:rPr lang="en"/>
                        <a:t>0.1626</a:t>
                      </a:r>
                      <a:endParaRPr/>
                    </a:p>
                  </a:txBody>
                  <a:tcPr marT="91425" marB="91425" marR="91425" marL="91425"/>
                </a:tc>
                <a:tc>
                  <a:txBody>
                    <a:bodyPr/>
                    <a:lstStyle/>
                    <a:p>
                      <a:pPr indent="0" lvl="0" marL="0" rtl="0" algn="l">
                        <a:spcBef>
                          <a:spcPts val="0"/>
                        </a:spcBef>
                        <a:spcAft>
                          <a:spcPts val="0"/>
                        </a:spcAft>
                        <a:buNone/>
                      </a:pPr>
                      <a:r>
                        <a:rPr lang="en"/>
                        <a:t>0.1444</a:t>
                      </a:r>
                      <a:endParaRPr/>
                    </a:p>
                  </a:txBody>
                  <a:tcPr marT="91425" marB="91425" marR="91425" marL="91425"/>
                </a:tc>
                <a:tc>
                  <a:txBody>
                    <a:bodyPr/>
                    <a:lstStyle/>
                    <a:p>
                      <a:pPr indent="0" lvl="0" marL="0" rtl="0" algn="l">
                        <a:spcBef>
                          <a:spcPts val="0"/>
                        </a:spcBef>
                        <a:spcAft>
                          <a:spcPts val="0"/>
                        </a:spcAft>
                        <a:buNone/>
                      </a:pPr>
                      <a:r>
                        <a:rPr lang="en"/>
                        <a:t>0.44</a:t>
                      </a:r>
                      <a:endParaRPr/>
                    </a:p>
                  </a:txBody>
                  <a:tcPr marT="91425" marB="91425" marR="91425" marL="91425"/>
                </a:tc>
                <a:tc>
                  <a:txBody>
                    <a:bodyPr/>
                    <a:lstStyle/>
                    <a:p>
                      <a:pPr indent="0" lvl="0" marL="0" rtl="0" algn="l">
                        <a:spcBef>
                          <a:spcPts val="0"/>
                        </a:spcBef>
                        <a:spcAft>
                          <a:spcPts val="0"/>
                        </a:spcAft>
                        <a:buNone/>
                      </a:pPr>
                      <a:r>
                        <a:rPr lang="en"/>
                        <a:t>0.44</a:t>
                      </a:r>
                      <a:endParaRPr/>
                    </a:p>
                  </a:txBody>
                  <a:tcPr marT="91425" marB="91425" marR="91425" marL="91425"/>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3000" u="sng"/>
              <a:t>MODEL DEPLOYMENT</a:t>
            </a:r>
            <a:endParaRPr b="1" sz="3000" u="sng"/>
          </a:p>
          <a:p>
            <a:pPr indent="0" lvl="0" marL="0" rtl="0" algn="ctr">
              <a:spcBef>
                <a:spcPts val="0"/>
              </a:spcBef>
              <a:spcAft>
                <a:spcPts val="0"/>
              </a:spcAft>
              <a:buSzPts val="990"/>
              <a:buNone/>
            </a:pPr>
            <a:r>
              <a:t/>
            </a:r>
            <a:endParaRPr sz="3000"/>
          </a:p>
        </p:txBody>
      </p:sp>
      <p:sp>
        <p:nvSpPr>
          <p:cNvPr id="211" name="Google Shape;211;p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Times"/>
              <a:buChar char="●"/>
            </a:pPr>
            <a:r>
              <a:rPr lang="en" sz="2000">
                <a:solidFill>
                  <a:schemeClr val="dk1"/>
                </a:solidFill>
                <a:latin typeface="Times"/>
                <a:ea typeface="Times"/>
                <a:cs typeface="Times"/>
                <a:sym typeface="Times"/>
              </a:rPr>
              <a:t>With the help of ROUGE score we </a:t>
            </a:r>
            <a:r>
              <a:rPr lang="en" sz="2000">
                <a:solidFill>
                  <a:schemeClr val="dk1"/>
                </a:solidFill>
                <a:latin typeface="Times"/>
                <a:ea typeface="Times"/>
                <a:cs typeface="Times"/>
                <a:sym typeface="Times"/>
              </a:rPr>
              <a:t>choose</a:t>
            </a:r>
            <a:r>
              <a:rPr lang="en" sz="2000">
                <a:solidFill>
                  <a:schemeClr val="dk1"/>
                </a:solidFill>
                <a:latin typeface="Times"/>
                <a:ea typeface="Times"/>
                <a:cs typeface="Times"/>
                <a:sym typeface="Times"/>
              </a:rPr>
              <a:t> our BERT model for the deployment.As BERT model gives high F1-Score i.e 0.45</a:t>
            </a:r>
            <a:endParaRPr sz="2000">
              <a:solidFill>
                <a:schemeClr val="dk1"/>
              </a:solidFill>
              <a:latin typeface="Times"/>
              <a:ea typeface="Times"/>
              <a:cs typeface="Times"/>
              <a:sym typeface="Times"/>
            </a:endParaRPr>
          </a:p>
          <a:p>
            <a:pPr indent="-355600" lvl="0" marL="457200" rtl="0" algn="l">
              <a:spcBef>
                <a:spcPts val="0"/>
              </a:spcBef>
              <a:spcAft>
                <a:spcPts val="0"/>
              </a:spcAft>
              <a:buClr>
                <a:schemeClr val="dk1"/>
              </a:buClr>
              <a:buSzPts val="2000"/>
              <a:buFont typeface="Times"/>
              <a:buChar char="●"/>
            </a:pPr>
            <a:r>
              <a:rPr lang="en" sz="2000">
                <a:solidFill>
                  <a:schemeClr val="dk1"/>
                </a:solidFill>
                <a:latin typeface="Times"/>
                <a:ea typeface="Times"/>
                <a:cs typeface="Times"/>
                <a:sym typeface="Times"/>
              </a:rPr>
              <a:t>We deployed our model with the help of streamlit.</a:t>
            </a:r>
            <a:endParaRPr sz="2000">
              <a:solidFill>
                <a:schemeClr val="dk1"/>
              </a:solidFill>
              <a:latin typeface="Times"/>
              <a:ea typeface="Times"/>
              <a:cs typeface="Times"/>
              <a:sym typeface="Times"/>
            </a:endParaRPr>
          </a:p>
          <a:p>
            <a:pPr indent="-355600" lvl="0" marL="457200" rtl="0" algn="l">
              <a:spcBef>
                <a:spcPts val="0"/>
              </a:spcBef>
              <a:spcAft>
                <a:spcPts val="0"/>
              </a:spcAft>
              <a:buSzPts val="2000"/>
              <a:buFont typeface="Times"/>
              <a:buChar char="●"/>
            </a:pPr>
            <a:r>
              <a:rPr lang="en" sz="2000">
                <a:solidFill>
                  <a:srgbClr val="282828"/>
                </a:solidFill>
                <a:highlight>
                  <a:srgbClr val="FFFFFF"/>
                </a:highlight>
                <a:latin typeface="Times"/>
                <a:ea typeface="Times"/>
                <a:cs typeface="Times"/>
                <a:sym typeface="Times"/>
              </a:rPr>
              <a:t>Streamlit is an open-source app framework for creating and deploying data science applications.</a:t>
            </a:r>
            <a:endParaRPr sz="2000">
              <a:solidFill>
                <a:srgbClr val="282828"/>
              </a:solidFill>
              <a:highlight>
                <a:srgbClr val="FFFFFF"/>
              </a:highlight>
              <a:latin typeface="Times"/>
              <a:ea typeface="Times"/>
              <a:cs typeface="Times"/>
              <a:sym typeface="Times"/>
            </a:endParaRPr>
          </a:p>
          <a:p>
            <a:pPr indent="-355600" lvl="0" marL="457200" rtl="0" algn="l">
              <a:spcBef>
                <a:spcPts val="0"/>
              </a:spcBef>
              <a:spcAft>
                <a:spcPts val="0"/>
              </a:spcAft>
              <a:buClr>
                <a:srgbClr val="282828"/>
              </a:buClr>
              <a:buSzPts val="2000"/>
              <a:buFont typeface="Times"/>
              <a:buChar char="●"/>
            </a:pPr>
            <a:r>
              <a:rPr lang="en" sz="2000">
                <a:solidFill>
                  <a:srgbClr val="282828"/>
                </a:solidFill>
                <a:highlight>
                  <a:srgbClr val="FFFFFF"/>
                </a:highlight>
                <a:latin typeface="Times"/>
                <a:ea typeface="Times"/>
                <a:cs typeface="Times"/>
                <a:sym typeface="Times"/>
              </a:rPr>
              <a:t>It is easy to operate.</a:t>
            </a:r>
            <a:endParaRPr sz="2000">
              <a:solidFill>
                <a:srgbClr val="282828"/>
              </a:solidFill>
              <a:highlight>
                <a:srgbClr val="FFFFFF"/>
              </a:highlight>
              <a:latin typeface="Times"/>
              <a:ea typeface="Times"/>
              <a:cs typeface="Times"/>
              <a:sym typeface="Times"/>
            </a:endParaRPr>
          </a:p>
          <a:p>
            <a:pPr indent="-355600" lvl="0" marL="457200" rtl="0" algn="l">
              <a:spcBef>
                <a:spcPts val="0"/>
              </a:spcBef>
              <a:spcAft>
                <a:spcPts val="0"/>
              </a:spcAft>
              <a:buClr>
                <a:srgbClr val="282828"/>
              </a:buClr>
              <a:buSzPts val="2000"/>
              <a:buFont typeface="Times"/>
              <a:buChar char="●"/>
            </a:pPr>
            <a:r>
              <a:rPr lang="en" sz="2000">
                <a:solidFill>
                  <a:srgbClr val="282828"/>
                </a:solidFill>
                <a:highlight>
                  <a:srgbClr val="FFFFFF"/>
                </a:highlight>
                <a:latin typeface="Times"/>
                <a:ea typeface="Times"/>
                <a:cs typeface="Times"/>
                <a:sym typeface="Times"/>
              </a:rPr>
              <a:t>We deploy our model in anaconda prompt</a:t>
            </a:r>
            <a:endParaRPr sz="2000">
              <a:solidFill>
                <a:srgbClr val="282828"/>
              </a:solidFill>
              <a:highlight>
                <a:srgbClr val="FFFFFF"/>
              </a:highlight>
              <a:latin typeface="Times"/>
              <a:ea typeface="Times"/>
              <a:cs typeface="Times"/>
              <a:sym typeface="Times"/>
            </a:endParaRPr>
          </a:p>
          <a:p>
            <a:pPr indent="-355600" lvl="0" marL="457200" rtl="0" algn="l">
              <a:spcBef>
                <a:spcPts val="0"/>
              </a:spcBef>
              <a:spcAft>
                <a:spcPts val="0"/>
              </a:spcAft>
              <a:buClr>
                <a:srgbClr val="282828"/>
              </a:buClr>
              <a:buSzPts val="2000"/>
              <a:buFont typeface="Times"/>
              <a:buChar char="●"/>
            </a:pPr>
            <a:r>
              <a:rPr lang="en" sz="2000">
                <a:solidFill>
                  <a:srgbClr val="282828"/>
                </a:solidFill>
                <a:highlight>
                  <a:srgbClr val="FFFFFF"/>
                </a:highlight>
                <a:latin typeface="Times"/>
                <a:ea typeface="Times"/>
                <a:cs typeface="Times"/>
                <a:sym typeface="Times"/>
              </a:rPr>
              <a:t>We use following function in anaconda </a:t>
            </a:r>
            <a:r>
              <a:rPr lang="en" sz="2000">
                <a:solidFill>
                  <a:srgbClr val="282828"/>
                </a:solidFill>
                <a:highlight>
                  <a:srgbClr val="FFFFFF"/>
                </a:highlight>
                <a:latin typeface="Times"/>
                <a:ea typeface="Times"/>
                <a:cs typeface="Times"/>
                <a:sym typeface="Times"/>
              </a:rPr>
              <a:t>prompt</a:t>
            </a:r>
            <a:endParaRPr sz="2000">
              <a:solidFill>
                <a:srgbClr val="282828"/>
              </a:solidFill>
              <a:highlight>
                <a:srgbClr val="FFFFFF"/>
              </a:highlight>
              <a:latin typeface="Times"/>
              <a:ea typeface="Times"/>
              <a:cs typeface="Times"/>
              <a:sym typeface="Times"/>
            </a:endParaRPr>
          </a:p>
          <a:p>
            <a:pPr indent="0" lvl="0" marL="457200" rtl="0" algn="l">
              <a:spcBef>
                <a:spcPts val="1200"/>
              </a:spcBef>
              <a:spcAft>
                <a:spcPts val="1200"/>
              </a:spcAft>
              <a:buNone/>
            </a:pPr>
            <a:r>
              <a:rPr lang="en" sz="2000">
                <a:solidFill>
                  <a:srgbClr val="282828"/>
                </a:solidFill>
                <a:highlight>
                  <a:srgbClr val="FFFFFF"/>
                </a:highlight>
                <a:latin typeface="Times"/>
                <a:ea typeface="Times"/>
                <a:cs typeface="Times"/>
                <a:sym typeface="Times"/>
              </a:rPr>
              <a:t>                             </a:t>
            </a:r>
            <a:r>
              <a:rPr b="1" lang="en" sz="2000">
                <a:solidFill>
                  <a:srgbClr val="282828"/>
                </a:solidFill>
                <a:highlight>
                  <a:srgbClr val="FFFFFF"/>
                </a:highlight>
                <a:latin typeface="Times"/>
                <a:ea typeface="Times"/>
                <a:cs typeface="Times"/>
                <a:sym typeface="Times"/>
              </a:rPr>
              <a:t> </a:t>
            </a:r>
            <a:r>
              <a:rPr b="1" lang="en" sz="2000" u="sng">
                <a:solidFill>
                  <a:srgbClr val="282828"/>
                </a:solidFill>
                <a:highlight>
                  <a:srgbClr val="FFFFFF"/>
                </a:highlight>
                <a:latin typeface="Times"/>
                <a:ea typeface="Times"/>
                <a:cs typeface="Times"/>
                <a:sym typeface="Times"/>
              </a:rPr>
              <a:t>Streamlit run app.py</a:t>
            </a:r>
            <a:endParaRPr b="1" sz="2000" u="sng">
              <a:solidFill>
                <a:srgbClr val="282828"/>
              </a:solidFill>
              <a:highlight>
                <a:srgbClr val="FFFFFF"/>
              </a:highlight>
              <a:latin typeface="Times"/>
              <a:ea typeface="Times"/>
              <a:cs typeface="Times"/>
              <a:sym typeface="Time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 sz="3000" u="sng">
                <a:latin typeface="Times"/>
                <a:ea typeface="Times"/>
                <a:cs typeface="Times"/>
                <a:sym typeface="Times"/>
              </a:rPr>
              <a:t>MODEL DEPLOYMENT</a:t>
            </a:r>
            <a:endParaRPr b="1" sz="3000" u="sng">
              <a:latin typeface="Times"/>
              <a:ea typeface="Times"/>
              <a:cs typeface="Times"/>
              <a:sym typeface="Times"/>
            </a:endParaRPr>
          </a:p>
        </p:txBody>
      </p:sp>
      <p:pic>
        <p:nvPicPr>
          <p:cNvPr id="217" name="Google Shape;217;p39"/>
          <p:cNvPicPr preferRelativeResize="0"/>
          <p:nvPr/>
        </p:nvPicPr>
        <p:blipFill>
          <a:blip r:embed="rId3">
            <a:alphaModFix/>
          </a:blip>
          <a:stretch>
            <a:fillRect/>
          </a:stretch>
        </p:blipFill>
        <p:spPr>
          <a:xfrm>
            <a:off x="0" y="1163325"/>
            <a:ext cx="9144000" cy="37104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u="sng"/>
              <a:t>MODEL DEPLOYMENT</a:t>
            </a:r>
            <a:endParaRPr b="1" sz="3000" u="sng"/>
          </a:p>
        </p:txBody>
      </p:sp>
      <p:sp>
        <p:nvSpPr>
          <p:cNvPr id="223" name="Google Shape;223;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4" name="Google Shape;224;p40"/>
          <p:cNvPicPr preferRelativeResize="0"/>
          <p:nvPr/>
        </p:nvPicPr>
        <p:blipFill>
          <a:blip r:embed="rId3">
            <a:alphaModFix/>
          </a:blip>
          <a:stretch>
            <a:fillRect/>
          </a:stretch>
        </p:blipFill>
        <p:spPr>
          <a:xfrm>
            <a:off x="0" y="1152475"/>
            <a:ext cx="9143999" cy="37993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41"/>
          <p:cNvSpPr txBox="1"/>
          <p:nvPr>
            <p:ph type="title"/>
          </p:nvPr>
        </p:nvSpPr>
        <p:spPr>
          <a:xfrm>
            <a:off x="444350" y="4756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u="sng">
                <a:latin typeface="Times"/>
                <a:ea typeface="Times"/>
                <a:cs typeface="Times"/>
                <a:sym typeface="Times"/>
              </a:rPr>
              <a:t>CHALLENGE’S</a:t>
            </a:r>
            <a:r>
              <a:rPr b="1" lang="en" sz="3000" u="sng">
                <a:latin typeface="Times"/>
                <a:ea typeface="Times"/>
                <a:cs typeface="Times"/>
                <a:sym typeface="Times"/>
              </a:rPr>
              <a:t> FACED </a:t>
            </a:r>
            <a:endParaRPr b="1" sz="3000" u="sng">
              <a:latin typeface="Times"/>
              <a:ea typeface="Times"/>
              <a:cs typeface="Times"/>
              <a:sym typeface="Times"/>
            </a:endParaRPr>
          </a:p>
        </p:txBody>
      </p:sp>
      <p:sp>
        <p:nvSpPr>
          <p:cNvPr id="230" name="Google Shape;230;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55600" lvl="0" marL="457200" rtl="0" algn="just">
              <a:spcBef>
                <a:spcPts val="0"/>
              </a:spcBef>
              <a:spcAft>
                <a:spcPts val="0"/>
              </a:spcAft>
              <a:buClr>
                <a:schemeClr val="dk1"/>
              </a:buClr>
              <a:buSzPts val="2000"/>
              <a:buFont typeface="Times"/>
              <a:buChar char="●"/>
            </a:pPr>
            <a:r>
              <a:rPr lang="en" sz="2000">
                <a:solidFill>
                  <a:schemeClr val="dk1"/>
                </a:solidFill>
                <a:latin typeface="Times"/>
                <a:ea typeface="Times"/>
                <a:cs typeface="Times"/>
                <a:sym typeface="Times"/>
              </a:rPr>
              <a:t>Faced difficulties while extracting chapters of book from entire dataset.</a:t>
            </a:r>
            <a:endParaRPr sz="2000">
              <a:solidFill>
                <a:schemeClr val="dk1"/>
              </a:solidFill>
              <a:latin typeface="Times"/>
              <a:ea typeface="Times"/>
              <a:cs typeface="Times"/>
              <a:sym typeface="Times"/>
            </a:endParaRPr>
          </a:p>
          <a:p>
            <a:pPr indent="-355600" lvl="0" marL="457200" rtl="0" algn="just">
              <a:spcBef>
                <a:spcPts val="0"/>
              </a:spcBef>
              <a:spcAft>
                <a:spcPts val="0"/>
              </a:spcAft>
              <a:buClr>
                <a:schemeClr val="dk1"/>
              </a:buClr>
              <a:buSzPts val="2000"/>
              <a:buFont typeface="Times"/>
              <a:buChar char="●"/>
            </a:pPr>
            <a:r>
              <a:rPr lang="en" sz="2000">
                <a:solidFill>
                  <a:schemeClr val="dk1"/>
                </a:solidFill>
                <a:latin typeface="Times"/>
                <a:ea typeface="Times"/>
                <a:cs typeface="Times"/>
                <a:sym typeface="Times"/>
              </a:rPr>
              <a:t>Faced  some difficulties while implementing  abstractive models like Bert, Bart and GPT2.</a:t>
            </a:r>
            <a:endParaRPr sz="2000">
              <a:solidFill>
                <a:schemeClr val="dk1"/>
              </a:solidFill>
              <a:latin typeface="Times"/>
              <a:ea typeface="Times"/>
              <a:cs typeface="Times"/>
              <a:sym typeface="Times"/>
            </a:endParaRPr>
          </a:p>
          <a:p>
            <a:pPr indent="-355600" lvl="0" marL="457200" rtl="0" algn="just">
              <a:spcBef>
                <a:spcPts val="0"/>
              </a:spcBef>
              <a:spcAft>
                <a:spcPts val="0"/>
              </a:spcAft>
              <a:buClr>
                <a:schemeClr val="dk1"/>
              </a:buClr>
              <a:buSzPts val="2000"/>
              <a:buFont typeface="Times"/>
              <a:buChar char="●"/>
            </a:pPr>
            <a:r>
              <a:rPr lang="en" sz="2000">
                <a:solidFill>
                  <a:schemeClr val="dk1"/>
                </a:solidFill>
                <a:latin typeface="Times"/>
                <a:ea typeface="Times"/>
                <a:cs typeface="Times"/>
                <a:sym typeface="Times"/>
              </a:rPr>
              <a:t>Unable to decide whether which model gives better accuracy and which model  to take for deployment.</a:t>
            </a:r>
            <a:endParaRPr sz="2000">
              <a:solidFill>
                <a:schemeClr val="dk1"/>
              </a:solidFill>
              <a:latin typeface="Times"/>
              <a:ea typeface="Times"/>
              <a:cs typeface="Times"/>
              <a:sym typeface="Times"/>
            </a:endParaRPr>
          </a:p>
          <a:p>
            <a:pPr indent="-355600" lvl="0" marL="457200" rtl="0" algn="just">
              <a:spcBef>
                <a:spcPts val="0"/>
              </a:spcBef>
              <a:spcAft>
                <a:spcPts val="0"/>
              </a:spcAft>
              <a:buClr>
                <a:schemeClr val="dk1"/>
              </a:buClr>
              <a:buSzPts val="2000"/>
              <a:buFont typeface="Times"/>
              <a:buChar char="●"/>
            </a:pPr>
            <a:r>
              <a:rPr lang="en" sz="2000">
                <a:solidFill>
                  <a:schemeClr val="dk1"/>
                </a:solidFill>
                <a:latin typeface="Times"/>
                <a:ea typeface="Times"/>
                <a:cs typeface="Times"/>
                <a:sym typeface="Times"/>
              </a:rPr>
              <a:t>Faced issues while deployment of models.</a:t>
            </a:r>
            <a:endParaRPr sz="2000">
              <a:solidFill>
                <a:schemeClr val="dk1"/>
              </a:solidFill>
              <a:latin typeface="Times"/>
              <a:ea typeface="Times"/>
              <a:cs typeface="Times"/>
              <a:sym typeface="Time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p:cNvPicPr preferRelativeResize="0"/>
          <p:nvPr/>
        </p:nvPicPr>
        <p:blipFill>
          <a:blip r:embed="rId3">
            <a:alphaModFix/>
          </a:blip>
          <a:stretch>
            <a:fillRect/>
          </a:stretch>
        </p:blipFill>
        <p:spPr>
          <a:xfrm>
            <a:off x="264088" y="152400"/>
            <a:ext cx="8615825" cy="48387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u="sng">
                <a:latin typeface="Times"/>
                <a:ea typeface="Times"/>
                <a:cs typeface="Times"/>
                <a:sym typeface="Times"/>
              </a:rPr>
              <a:t>HOW WE OVERCOME </a:t>
            </a:r>
            <a:r>
              <a:rPr b="1" lang="en" sz="3000" u="sng">
                <a:latin typeface="Times"/>
                <a:ea typeface="Times"/>
                <a:cs typeface="Times"/>
                <a:sym typeface="Times"/>
              </a:rPr>
              <a:t>CHALLENGE’S</a:t>
            </a:r>
            <a:endParaRPr b="1" sz="3000" u="sng">
              <a:latin typeface="Times"/>
              <a:ea typeface="Times"/>
              <a:cs typeface="Times"/>
              <a:sym typeface="Times"/>
            </a:endParaRPr>
          </a:p>
        </p:txBody>
      </p:sp>
      <p:sp>
        <p:nvSpPr>
          <p:cNvPr id="236" name="Google Shape;236;p42"/>
          <p:cNvSpPr txBox="1"/>
          <p:nvPr>
            <p:ph idx="1" type="body"/>
          </p:nvPr>
        </p:nvSpPr>
        <p:spPr>
          <a:xfrm>
            <a:off x="311700" y="1326850"/>
            <a:ext cx="8520600" cy="3416400"/>
          </a:xfrm>
          <a:prstGeom prst="rect">
            <a:avLst/>
          </a:prstGeom>
        </p:spPr>
        <p:txBody>
          <a:bodyPr anchorCtr="0" anchor="t" bIns="91425" lIns="91425" spcFirstLastPara="1" rIns="91425" wrap="square" tIns="91425">
            <a:normAutofit/>
          </a:bodyPr>
          <a:lstStyle/>
          <a:p>
            <a:pPr indent="-355600" lvl="0" marL="457200" rtl="0" algn="just">
              <a:spcBef>
                <a:spcPts val="0"/>
              </a:spcBef>
              <a:spcAft>
                <a:spcPts val="0"/>
              </a:spcAft>
              <a:buClr>
                <a:schemeClr val="dk1"/>
              </a:buClr>
              <a:buSzPts val="2000"/>
              <a:buFont typeface="Times"/>
              <a:buChar char="●"/>
            </a:pPr>
            <a:r>
              <a:rPr lang="en" sz="2000">
                <a:solidFill>
                  <a:schemeClr val="dk1"/>
                </a:solidFill>
                <a:latin typeface="Times"/>
                <a:ea typeface="Times"/>
                <a:cs typeface="Times"/>
                <a:sym typeface="Times"/>
              </a:rPr>
              <a:t>Successfully run models by installing modules like Pytorch, Transformers.</a:t>
            </a:r>
            <a:endParaRPr sz="2000">
              <a:solidFill>
                <a:schemeClr val="dk1"/>
              </a:solidFill>
              <a:latin typeface="Times"/>
              <a:ea typeface="Times"/>
              <a:cs typeface="Times"/>
              <a:sym typeface="Times"/>
            </a:endParaRPr>
          </a:p>
          <a:p>
            <a:pPr indent="-355600" lvl="0" marL="457200" rtl="0" algn="just">
              <a:spcBef>
                <a:spcPts val="0"/>
              </a:spcBef>
              <a:spcAft>
                <a:spcPts val="0"/>
              </a:spcAft>
              <a:buClr>
                <a:schemeClr val="dk1"/>
              </a:buClr>
              <a:buSzPts val="2000"/>
              <a:buFont typeface="Times"/>
              <a:buChar char="●"/>
            </a:pPr>
            <a:r>
              <a:rPr lang="en" sz="2000">
                <a:solidFill>
                  <a:schemeClr val="dk1"/>
                </a:solidFill>
                <a:latin typeface="Times"/>
                <a:ea typeface="Times"/>
                <a:cs typeface="Times"/>
                <a:sym typeface="Times"/>
              </a:rPr>
              <a:t>Decided best model for deployment by performing model evaluation techniques like Rouge.</a:t>
            </a:r>
            <a:endParaRPr sz="2000">
              <a:solidFill>
                <a:schemeClr val="dk1"/>
              </a:solidFill>
              <a:latin typeface="Times"/>
              <a:ea typeface="Times"/>
              <a:cs typeface="Times"/>
              <a:sym typeface="Times"/>
            </a:endParaRPr>
          </a:p>
          <a:p>
            <a:pPr indent="-355600" lvl="0" marL="457200" rtl="0" algn="just">
              <a:spcBef>
                <a:spcPts val="0"/>
              </a:spcBef>
              <a:spcAft>
                <a:spcPts val="0"/>
              </a:spcAft>
              <a:buClr>
                <a:schemeClr val="dk1"/>
              </a:buClr>
              <a:buSzPts val="2000"/>
              <a:buFont typeface="Times"/>
              <a:buChar char="●"/>
            </a:pPr>
            <a:r>
              <a:rPr lang="en" sz="2000">
                <a:solidFill>
                  <a:schemeClr val="dk1"/>
                </a:solidFill>
                <a:latin typeface="Times"/>
                <a:ea typeface="Times"/>
                <a:cs typeface="Times"/>
                <a:sym typeface="Times"/>
              </a:rPr>
              <a:t>Deployed a model using streamlit as it is easier than flask, Django.</a:t>
            </a:r>
            <a:endParaRPr sz="2000">
              <a:solidFill>
                <a:schemeClr val="dk1"/>
              </a:solidFill>
              <a:latin typeface="Times"/>
              <a:ea typeface="Times"/>
              <a:cs typeface="Times"/>
              <a:sym typeface="Times"/>
            </a:endParaRPr>
          </a:p>
          <a:p>
            <a:pPr indent="0" lvl="0" marL="0" rtl="0" algn="just">
              <a:spcBef>
                <a:spcPts val="1200"/>
              </a:spcBef>
              <a:spcAft>
                <a:spcPts val="1200"/>
              </a:spcAft>
              <a:buNone/>
            </a:pPr>
            <a:r>
              <a:t/>
            </a:r>
            <a:endParaRPr sz="2000">
              <a:solidFill>
                <a:schemeClr val="dk1"/>
              </a:solidFill>
              <a:latin typeface="Times"/>
              <a:ea typeface="Times"/>
              <a:cs typeface="Times"/>
              <a:sym typeface="Time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3"/>
          <p:cNvSpPr txBox="1"/>
          <p:nvPr>
            <p:ph type="title"/>
          </p:nvPr>
        </p:nvSpPr>
        <p:spPr>
          <a:xfrm>
            <a:off x="311700" y="555600"/>
            <a:ext cx="2808000" cy="7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42" name="Google Shape;242;p43"/>
          <p:cNvPicPr preferRelativeResize="0"/>
          <p:nvPr/>
        </p:nvPicPr>
        <p:blipFill>
          <a:blip r:embed="rId3">
            <a:alphaModFix/>
          </a:blip>
          <a:stretch>
            <a:fillRect/>
          </a:stretch>
        </p:blipFill>
        <p:spPr>
          <a:xfrm>
            <a:off x="152400" y="0"/>
            <a:ext cx="8991600" cy="5143499"/>
          </a:xfrm>
          <a:prstGeom prst="rect">
            <a:avLst/>
          </a:prstGeom>
          <a:noFill/>
          <a:ln>
            <a:noFill/>
          </a:ln>
        </p:spPr>
      </p:pic>
      <p:sp>
        <p:nvSpPr>
          <p:cNvPr id="243" name="Google Shape;243;p43"/>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  </a:t>
            </a:r>
            <a:r>
              <a:rPr b="1" lang="en" sz="3355" u="sng">
                <a:latin typeface="Times"/>
                <a:ea typeface="Times"/>
                <a:cs typeface="Times"/>
                <a:sym typeface="Times"/>
              </a:rPr>
              <a:t>DATA INFORMATION</a:t>
            </a:r>
            <a:endParaRPr b="1" sz="3022" u="sng">
              <a:latin typeface="Times"/>
              <a:ea typeface="Times"/>
              <a:cs typeface="Times"/>
              <a:sym typeface="Times"/>
            </a:endParaRPr>
          </a:p>
          <a:p>
            <a:pPr indent="0" lvl="0" marL="0" rtl="0" algn="l">
              <a:spcBef>
                <a:spcPts val="0"/>
              </a:spcBef>
              <a:spcAft>
                <a:spcPts val="0"/>
              </a:spcAft>
              <a:buNone/>
            </a:pPr>
            <a:r>
              <a:t/>
            </a:r>
            <a:endParaRPr sz="2466"/>
          </a:p>
          <a:p>
            <a:pPr indent="0" lvl="0" marL="0" rtl="0" algn="l">
              <a:spcBef>
                <a:spcPts val="0"/>
              </a:spcBef>
              <a:spcAft>
                <a:spcPts val="0"/>
              </a:spcAft>
              <a:buNone/>
            </a:pPr>
            <a:r>
              <a:rPr lang="en" sz="2466" u="sng">
                <a:latin typeface="Times"/>
                <a:ea typeface="Times"/>
                <a:cs typeface="Times"/>
                <a:sym typeface="Times"/>
              </a:rPr>
              <a:t>Textbook name</a:t>
            </a:r>
            <a:r>
              <a:rPr lang="en" sz="2466">
                <a:latin typeface="Times"/>
                <a:ea typeface="Times"/>
                <a:cs typeface="Times"/>
                <a:sym typeface="Times"/>
              </a:rPr>
              <a:t> :-  Wings of fire</a:t>
            </a:r>
            <a:endParaRPr sz="2466">
              <a:latin typeface="Times"/>
              <a:ea typeface="Times"/>
              <a:cs typeface="Times"/>
              <a:sym typeface="Times"/>
            </a:endParaRPr>
          </a:p>
          <a:p>
            <a:pPr indent="0" lvl="0" marL="0" rtl="0" algn="l">
              <a:spcBef>
                <a:spcPts val="0"/>
              </a:spcBef>
              <a:spcAft>
                <a:spcPts val="0"/>
              </a:spcAft>
              <a:buNone/>
            </a:pPr>
            <a:r>
              <a:rPr lang="en" sz="2466" u="sng">
                <a:latin typeface="Times"/>
                <a:ea typeface="Times"/>
                <a:cs typeface="Times"/>
                <a:sym typeface="Times"/>
              </a:rPr>
              <a:t>Author</a:t>
            </a:r>
            <a:r>
              <a:rPr lang="en" sz="2466">
                <a:latin typeface="Times"/>
                <a:ea typeface="Times"/>
                <a:cs typeface="Times"/>
                <a:sym typeface="Times"/>
              </a:rPr>
              <a:t> :-  Dr.APJ Abdul Kalam </a:t>
            </a:r>
            <a:endParaRPr sz="2466">
              <a:latin typeface="Times"/>
              <a:ea typeface="Times"/>
              <a:cs typeface="Times"/>
              <a:sym typeface="Times"/>
            </a:endParaRPr>
          </a:p>
          <a:p>
            <a:pPr indent="0" lvl="0" marL="0" rtl="0" algn="l">
              <a:spcBef>
                <a:spcPts val="0"/>
              </a:spcBef>
              <a:spcAft>
                <a:spcPts val="0"/>
              </a:spcAft>
              <a:buNone/>
            </a:pPr>
            <a:r>
              <a:rPr lang="en" sz="2466" u="sng">
                <a:latin typeface="Times"/>
                <a:ea typeface="Times"/>
                <a:cs typeface="Times"/>
                <a:sym typeface="Times"/>
              </a:rPr>
              <a:t>Source</a:t>
            </a:r>
            <a:r>
              <a:rPr lang="en" sz="2466">
                <a:latin typeface="Times"/>
                <a:ea typeface="Times"/>
                <a:cs typeface="Times"/>
                <a:sym typeface="Times"/>
              </a:rPr>
              <a:t> :- Google</a:t>
            </a:r>
            <a:endParaRPr sz="2466">
              <a:latin typeface="Times"/>
              <a:ea typeface="Times"/>
              <a:cs typeface="Times"/>
              <a:sym typeface="Times"/>
            </a:endParaRPr>
          </a:p>
        </p:txBody>
      </p:sp>
      <p:pic>
        <p:nvPicPr>
          <p:cNvPr id="74" name="Google Shape;74;p16"/>
          <p:cNvPicPr preferRelativeResize="0"/>
          <p:nvPr/>
        </p:nvPicPr>
        <p:blipFill>
          <a:blip r:embed="rId3">
            <a:alphaModFix/>
          </a:blip>
          <a:stretch>
            <a:fillRect/>
          </a:stretch>
        </p:blipFill>
        <p:spPr>
          <a:xfrm>
            <a:off x="4495975" y="1148400"/>
            <a:ext cx="4471549" cy="39340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770275"/>
            <a:ext cx="8520600" cy="4273800"/>
          </a:xfrm>
          <a:prstGeom prst="rect">
            <a:avLst/>
          </a:prstGeom>
        </p:spPr>
        <p:txBody>
          <a:bodyPr anchorCtr="0" anchor="t" bIns="91425" lIns="91425" spcFirstLastPara="1" rIns="91425" wrap="square" tIns="91425">
            <a:noAutofit/>
          </a:bodyPr>
          <a:lstStyle/>
          <a:p>
            <a:pPr indent="-355600" lvl="0" marL="457200" rtl="0" algn="just">
              <a:spcBef>
                <a:spcPts val="0"/>
              </a:spcBef>
              <a:spcAft>
                <a:spcPts val="0"/>
              </a:spcAft>
              <a:buSzPts val="2000"/>
              <a:buFont typeface="Times"/>
              <a:buChar char="●"/>
            </a:pPr>
            <a:r>
              <a:rPr lang="en" sz="2000">
                <a:latin typeface="Times"/>
                <a:ea typeface="Times"/>
                <a:cs typeface="Times"/>
                <a:sym typeface="Times"/>
              </a:rPr>
              <a:t>EDA is the basic step of the project for Exploratory Data Analysis. Before performing operations on the data, we need to clean the data.</a:t>
            </a:r>
            <a:endParaRPr sz="2000">
              <a:latin typeface="Times"/>
              <a:ea typeface="Times"/>
              <a:cs typeface="Times"/>
              <a:sym typeface="Times"/>
            </a:endParaRPr>
          </a:p>
          <a:p>
            <a:pPr indent="-355600" lvl="0" marL="457200" rtl="0" algn="just">
              <a:spcBef>
                <a:spcPts val="0"/>
              </a:spcBef>
              <a:spcAft>
                <a:spcPts val="0"/>
              </a:spcAft>
              <a:buSzPts val="2000"/>
              <a:buFont typeface="Times"/>
              <a:buChar char="●"/>
            </a:pPr>
            <a:r>
              <a:rPr lang="en" sz="2000">
                <a:latin typeface="Times"/>
                <a:ea typeface="Times"/>
                <a:cs typeface="Times"/>
                <a:sym typeface="Times"/>
              </a:rPr>
              <a:t>In text mining, EDA is done to remove the stopwords and punctuations in the data.</a:t>
            </a:r>
            <a:endParaRPr sz="2000">
              <a:latin typeface="Times"/>
              <a:ea typeface="Times"/>
              <a:cs typeface="Times"/>
              <a:sym typeface="Times"/>
            </a:endParaRPr>
          </a:p>
          <a:p>
            <a:pPr indent="-355600" lvl="0" marL="457200" rtl="0" algn="just">
              <a:spcBef>
                <a:spcPts val="0"/>
              </a:spcBef>
              <a:spcAft>
                <a:spcPts val="0"/>
              </a:spcAft>
              <a:buSzPts val="2000"/>
              <a:buFont typeface="Times"/>
              <a:buChar char="●"/>
            </a:pPr>
            <a:r>
              <a:rPr lang="en" sz="2000">
                <a:latin typeface="Times"/>
                <a:ea typeface="Times"/>
                <a:cs typeface="Times"/>
                <a:sym typeface="Times"/>
              </a:rPr>
              <a:t>Text mining EDA architecture consist of followings steps-</a:t>
            </a:r>
            <a:endParaRPr sz="2000">
              <a:latin typeface="Times"/>
              <a:ea typeface="Times"/>
              <a:cs typeface="Times"/>
              <a:sym typeface="Times"/>
            </a:endParaRPr>
          </a:p>
          <a:p>
            <a:pPr indent="0" lvl="0" marL="914400" rtl="0" algn="just">
              <a:spcBef>
                <a:spcPts val="0"/>
              </a:spcBef>
              <a:spcAft>
                <a:spcPts val="0"/>
              </a:spcAft>
              <a:buNone/>
            </a:pPr>
            <a:r>
              <a:rPr lang="en" sz="2000">
                <a:latin typeface="Times"/>
                <a:ea typeface="Times"/>
                <a:cs typeface="Times"/>
                <a:sym typeface="Times"/>
              </a:rPr>
              <a:t>1) Tokenization</a:t>
            </a:r>
            <a:endParaRPr sz="2000">
              <a:latin typeface="Times"/>
              <a:ea typeface="Times"/>
              <a:cs typeface="Times"/>
              <a:sym typeface="Times"/>
            </a:endParaRPr>
          </a:p>
          <a:p>
            <a:pPr indent="0" lvl="0" marL="914400" rtl="0" algn="just">
              <a:spcBef>
                <a:spcPts val="0"/>
              </a:spcBef>
              <a:spcAft>
                <a:spcPts val="0"/>
              </a:spcAft>
              <a:buNone/>
            </a:pPr>
            <a:r>
              <a:rPr lang="en" sz="2000">
                <a:latin typeface="Times"/>
                <a:ea typeface="Times"/>
                <a:cs typeface="Times"/>
                <a:sym typeface="Times"/>
              </a:rPr>
              <a:t>2) Stopwords Removal</a:t>
            </a:r>
            <a:endParaRPr sz="2000">
              <a:latin typeface="Times"/>
              <a:ea typeface="Times"/>
              <a:cs typeface="Times"/>
              <a:sym typeface="Times"/>
            </a:endParaRPr>
          </a:p>
          <a:p>
            <a:pPr indent="0" lvl="0" marL="914400" rtl="0" algn="just">
              <a:spcBef>
                <a:spcPts val="0"/>
              </a:spcBef>
              <a:spcAft>
                <a:spcPts val="0"/>
              </a:spcAft>
              <a:buNone/>
            </a:pPr>
            <a:r>
              <a:rPr lang="en" sz="2000">
                <a:latin typeface="Times"/>
                <a:ea typeface="Times"/>
                <a:cs typeface="Times"/>
                <a:sym typeface="Times"/>
              </a:rPr>
              <a:t>3) Punctuation Removal</a:t>
            </a:r>
            <a:endParaRPr sz="2000">
              <a:latin typeface="Times"/>
              <a:ea typeface="Times"/>
              <a:cs typeface="Times"/>
              <a:sym typeface="Times"/>
            </a:endParaRPr>
          </a:p>
          <a:p>
            <a:pPr indent="0" lvl="0" marL="914400" rtl="0" algn="just">
              <a:spcBef>
                <a:spcPts val="0"/>
              </a:spcBef>
              <a:spcAft>
                <a:spcPts val="0"/>
              </a:spcAft>
              <a:buNone/>
            </a:pPr>
            <a:r>
              <a:rPr lang="en" sz="2000">
                <a:latin typeface="Times"/>
                <a:ea typeface="Times"/>
                <a:cs typeface="Times"/>
                <a:sym typeface="Times"/>
              </a:rPr>
              <a:t>4) Stemming </a:t>
            </a:r>
            <a:endParaRPr sz="2000">
              <a:latin typeface="Times"/>
              <a:ea typeface="Times"/>
              <a:cs typeface="Times"/>
              <a:sym typeface="Times"/>
            </a:endParaRPr>
          </a:p>
          <a:p>
            <a:pPr indent="0" lvl="0" marL="914400" rtl="0" algn="just">
              <a:spcBef>
                <a:spcPts val="0"/>
              </a:spcBef>
              <a:spcAft>
                <a:spcPts val="0"/>
              </a:spcAft>
              <a:buNone/>
            </a:pPr>
            <a:r>
              <a:rPr lang="en" sz="2000">
                <a:latin typeface="Times"/>
                <a:ea typeface="Times"/>
                <a:cs typeface="Times"/>
                <a:sym typeface="Times"/>
              </a:rPr>
              <a:t>5) Lemmatization</a:t>
            </a:r>
            <a:r>
              <a:rPr lang="en" sz="2000">
                <a:latin typeface="Times"/>
                <a:ea typeface="Times"/>
                <a:cs typeface="Times"/>
                <a:sym typeface="Times"/>
              </a:rPr>
              <a:t>       </a:t>
            </a:r>
            <a:endParaRPr sz="2000">
              <a:latin typeface="Times"/>
              <a:ea typeface="Times"/>
              <a:cs typeface="Times"/>
              <a:sym typeface="Times"/>
            </a:endParaRPr>
          </a:p>
        </p:txBody>
      </p:sp>
      <p:sp>
        <p:nvSpPr>
          <p:cNvPr id="80" name="Google Shape;80;p17"/>
          <p:cNvSpPr txBox="1"/>
          <p:nvPr/>
        </p:nvSpPr>
        <p:spPr>
          <a:xfrm>
            <a:off x="496950" y="149075"/>
            <a:ext cx="8150100" cy="62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t>    </a:t>
            </a:r>
            <a:r>
              <a:rPr b="1" lang="en" sz="3000" u="sng">
                <a:solidFill>
                  <a:srgbClr val="222222"/>
                </a:solidFill>
                <a:highlight>
                  <a:srgbClr val="FFFFFF"/>
                </a:highlight>
                <a:latin typeface="Times"/>
                <a:ea typeface="Times"/>
                <a:cs typeface="Times"/>
                <a:sym typeface="Times"/>
              </a:rPr>
              <a:t>EXPLORATORY DATA ANALYSIS (EDA)</a:t>
            </a:r>
            <a:endParaRPr b="1" sz="3000" u="sng">
              <a:latin typeface="Times"/>
              <a:ea typeface="Times"/>
              <a:cs typeface="Times"/>
              <a:sym typeface="Time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871775"/>
            <a:ext cx="8520600" cy="41520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Font typeface="Times"/>
              <a:buChar char="●"/>
            </a:pPr>
            <a:r>
              <a:rPr lang="en" sz="2000">
                <a:latin typeface="Times"/>
                <a:ea typeface="Times"/>
                <a:cs typeface="Times"/>
                <a:sym typeface="Times"/>
              </a:rPr>
              <a:t>Tokenization is the 1st step of EDA.</a:t>
            </a:r>
            <a:endParaRPr sz="2000">
              <a:latin typeface="Times"/>
              <a:ea typeface="Times"/>
              <a:cs typeface="Times"/>
              <a:sym typeface="Times"/>
            </a:endParaRPr>
          </a:p>
          <a:p>
            <a:pPr indent="-355600" lvl="0" marL="457200" rtl="0" algn="l">
              <a:lnSpc>
                <a:spcPct val="115000"/>
              </a:lnSpc>
              <a:spcBef>
                <a:spcPts val="0"/>
              </a:spcBef>
              <a:spcAft>
                <a:spcPts val="0"/>
              </a:spcAft>
              <a:buSzPts val="2000"/>
              <a:buFont typeface="Times"/>
              <a:buChar char="●"/>
            </a:pPr>
            <a:r>
              <a:rPr lang="en" sz="2000">
                <a:latin typeface="Times"/>
                <a:ea typeface="Times"/>
                <a:cs typeface="Times"/>
                <a:sym typeface="Times"/>
              </a:rPr>
              <a:t>Tokenization is used to </a:t>
            </a:r>
            <a:r>
              <a:rPr lang="en" sz="2000">
                <a:latin typeface="Times"/>
                <a:ea typeface="Times"/>
                <a:cs typeface="Times"/>
                <a:sym typeface="Times"/>
              </a:rPr>
              <a:t>divide</a:t>
            </a:r>
            <a:r>
              <a:rPr lang="en" sz="2000">
                <a:latin typeface="Times"/>
                <a:ea typeface="Times"/>
                <a:cs typeface="Times"/>
                <a:sym typeface="Times"/>
              </a:rPr>
              <a:t> the text data into words or </a:t>
            </a:r>
            <a:r>
              <a:rPr lang="en" sz="2000">
                <a:latin typeface="Times"/>
                <a:ea typeface="Times"/>
                <a:cs typeface="Times"/>
                <a:sym typeface="Times"/>
              </a:rPr>
              <a:t>sentences</a:t>
            </a:r>
            <a:r>
              <a:rPr lang="en" sz="2000">
                <a:latin typeface="Times"/>
                <a:ea typeface="Times"/>
                <a:cs typeface="Times"/>
                <a:sym typeface="Times"/>
              </a:rPr>
              <a:t>.</a:t>
            </a:r>
            <a:endParaRPr sz="2000">
              <a:latin typeface="Times"/>
              <a:ea typeface="Times"/>
              <a:cs typeface="Times"/>
              <a:sym typeface="Times"/>
            </a:endParaRPr>
          </a:p>
          <a:p>
            <a:pPr indent="-355600" lvl="0" marL="457200" rtl="0" algn="l">
              <a:lnSpc>
                <a:spcPct val="115000"/>
              </a:lnSpc>
              <a:spcBef>
                <a:spcPts val="0"/>
              </a:spcBef>
              <a:spcAft>
                <a:spcPts val="0"/>
              </a:spcAft>
              <a:buSzPts val="2000"/>
              <a:buFont typeface="Times"/>
              <a:buChar char="●"/>
            </a:pPr>
            <a:r>
              <a:rPr lang="en" sz="2000">
                <a:latin typeface="Times"/>
                <a:ea typeface="Times"/>
                <a:cs typeface="Times"/>
                <a:sym typeface="Times"/>
              </a:rPr>
              <a:t>Tokenization is done by two ways:-</a:t>
            </a:r>
            <a:endParaRPr sz="2000">
              <a:latin typeface="Times"/>
              <a:ea typeface="Times"/>
              <a:cs typeface="Times"/>
              <a:sym typeface="Times"/>
            </a:endParaRPr>
          </a:p>
          <a:p>
            <a:pPr indent="0" lvl="0" marL="914400" rtl="0" algn="l">
              <a:lnSpc>
                <a:spcPct val="115000"/>
              </a:lnSpc>
              <a:spcBef>
                <a:spcPts val="0"/>
              </a:spcBef>
              <a:spcAft>
                <a:spcPts val="0"/>
              </a:spcAft>
              <a:buNone/>
            </a:pPr>
            <a:r>
              <a:rPr lang="en" sz="2000">
                <a:latin typeface="Times"/>
                <a:ea typeface="Times"/>
                <a:cs typeface="Times"/>
                <a:sym typeface="Times"/>
              </a:rPr>
              <a:t>a)  Word based tokenization</a:t>
            </a:r>
            <a:endParaRPr sz="2000">
              <a:latin typeface="Times"/>
              <a:ea typeface="Times"/>
              <a:cs typeface="Times"/>
              <a:sym typeface="Times"/>
            </a:endParaRPr>
          </a:p>
          <a:p>
            <a:pPr indent="0" lvl="0" marL="914400" rtl="0" algn="l">
              <a:lnSpc>
                <a:spcPct val="115000"/>
              </a:lnSpc>
              <a:spcBef>
                <a:spcPts val="0"/>
              </a:spcBef>
              <a:spcAft>
                <a:spcPts val="0"/>
              </a:spcAft>
              <a:buNone/>
            </a:pPr>
            <a:r>
              <a:rPr lang="en" sz="2000">
                <a:latin typeface="Times"/>
                <a:ea typeface="Times"/>
                <a:cs typeface="Times"/>
                <a:sym typeface="Times"/>
              </a:rPr>
              <a:t>b) </a:t>
            </a:r>
            <a:r>
              <a:rPr lang="en" sz="2000">
                <a:latin typeface="Times"/>
                <a:ea typeface="Times"/>
                <a:cs typeface="Times"/>
                <a:sym typeface="Times"/>
              </a:rPr>
              <a:t>Sentence</a:t>
            </a:r>
            <a:r>
              <a:rPr lang="en" sz="2000">
                <a:latin typeface="Times"/>
                <a:ea typeface="Times"/>
                <a:cs typeface="Times"/>
                <a:sym typeface="Times"/>
              </a:rPr>
              <a:t> based tokenization</a:t>
            </a:r>
            <a:endParaRPr sz="2000">
              <a:latin typeface="Times"/>
              <a:ea typeface="Times"/>
              <a:cs typeface="Times"/>
              <a:sym typeface="Times"/>
            </a:endParaRPr>
          </a:p>
          <a:p>
            <a:pPr indent="-355600" lvl="0" marL="457200" rtl="0" algn="l">
              <a:lnSpc>
                <a:spcPct val="115000"/>
              </a:lnSpc>
              <a:spcBef>
                <a:spcPts val="0"/>
              </a:spcBef>
              <a:spcAft>
                <a:spcPts val="0"/>
              </a:spcAft>
              <a:buSzPts val="2000"/>
              <a:buFont typeface="Times"/>
              <a:buChar char="●"/>
            </a:pPr>
            <a:r>
              <a:rPr lang="en" sz="2000">
                <a:latin typeface="Times"/>
                <a:ea typeface="Times"/>
                <a:cs typeface="Times"/>
                <a:sym typeface="Times"/>
              </a:rPr>
              <a:t>We tokenized our data in the form of Word based tokenization.</a:t>
            </a:r>
            <a:endParaRPr sz="2000">
              <a:latin typeface="Times"/>
              <a:ea typeface="Times"/>
              <a:cs typeface="Times"/>
              <a:sym typeface="Times"/>
            </a:endParaRPr>
          </a:p>
          <a:p>
            <a:pPr indent="-355600" lvl="0" marL="457200" rtl="0" algn="l">
              <a:lnSpc>
                <a:spcPct val="115000"/>
              </a:lnSpc>
              <a:spcBef>
                <a:spcPts val="0"/>
              </a:spcBef>
              <a:spcAft>
                <a:spcPts val="0"/>
              </a:spcAft>
              <a:buSzPts val="2000"/>
              <a:buFont typeface="Times"/>
              <a:buChar char="●"/>
            </a:pPr>
            <a:r>
              <a:rPr lang="en" sz="2000">
                <a:latin typeface="Times"/>
                <a:ea typeface="Times"/>
                <a:cs typeface="Times"/>
                <a:sym typeface="Times"/>
              </a:rPr>
              <a:t>We are using the NLTK </a:t>
            </a:r>
            <a:r>
              <a:rPr lang="en" sz="2000">
                <a:latin typeface="Times"/>
                <a:ea typeface="Times"/>
                <a:cs typeface="Times"/>
                <a:sym typeface="Times"/>
              </a:rPr>
              <a:t>library</a:t>
            </a:r>
            <a:r>
              <a:rPr lang="en" sz="2000">
                <a:latin typeface="Times"/>
                <a:ea typeface="Times"/>
                <a:cs typeface="Times"/>
                <a:sym typeface="Times"/>
              </a:rPr>
              <a:t> of </a:t>
            </a:r>
            <a:r>
              <a:rPr lang="en" sz="2000">
                <a:latin typeface="Times"/>
                <a:ea typeface="Times"/>
                <a:cs typeface="Times"/>
                <a:sym typeface="Times"/>
              </a:rPr>
              <a:t>python</a:t>
            </a:r>
            <a:r>
              <a:rPr lang="en" sz="2000">
                <a:latin typeface="Times"/>
                <a:ea typeface="Times"/>
                <a:cs typeface="Times"/>
                <a:sym typeface="Times"/>
              </a:rPr>
              <a:t>.(Natural Language Toolkit)</a:t>
            </a:r>
            <a:endParaRPr sz="2000">
              <a:latin typeface="Times"/>
              <a:ea typeface="Times"/>
              <a:cs typeface="Times"/>
              <a:sym typeface="Times"/>
            </a:endParaRPr>
          </a:p>
          <a:p>
            <a:pPr indent="0" lvl="0" marL="457200" rtl="0" algn="l">
              <a:spcBef>
                <a:spcPts val="0"/>
              </a:spcBef>
              <a:spcAft>
                <a:spcPts val="0"/>
              </a:spcAft>
              <a:buNone/>
            </a:pPr>
            <a:r>
              <a:t/>
            </a:r>
            <a:endParaRPr sz="2000">
              <a:latin typeface="Times"/>
              <a:ea typeface="Times"/>
              <a:cs typeface="Times"/>
              <a:sym typeface="Times"/>
            </a:endParaRPr>
          </a:p>
          <a:p>
            <a:pPr indent="0" lvl="0" marL="457200" rtl="0" algn="l">
              <a:spcBef>
                <a:spcPts val="0"/>
              </a:spcBef>
              <a:spcAft>
                <a:spcPts val="0"/>
              </a:spcAft>
              <a:buNone/>
            </a:pPr>
            <a:r>
              <a:rPr lang="en" sz="2133">
                <a:latin typeface="Times"/>
                <a:ea typeface="Times"/>
                <a:cs typeface="Times"/>
                <a:sym typeface="Times"/>
              </a:rPr>
              <a:t>    </a:t>
            </a:r>
            <a:r>
              <a:rPr b="1" lang="en" sz="2133">
                <a:solidFill>
                  <a:srgbClr val="000000"/>
                </a:solidFill>
                <a:latin typeface="Times"/>
                <a:ea typeface="Times"/>
                <a:cs typeface="Times"/>
                <a:sym typeface="Times"/>
              </a:rPr>
              <a:t> </a:t>
            </a:r>
            <a:r>
              <a:rPr b="1" lang="en" sz="2244">
                <a:solidFill>
                  <a:srgbClr val="000000"/>
                </a:solidFill>
                <a:latin typeface="Times"/>
                <a:ea typeface="Times"/>
                <a:cs typeface="Times"/>
                <a:sym typeface="Times"/>
              </a:rPr>
              <a:t>ie.from nltk.tokenize import TweetTokenizer</a:t>
            </a:r>
            <a:endParaRPr b="1" sz="2244">
              <a:solidFill>
                <a:srgbClr val="000000"/>
              </a:solidFill>
              <a:latin typeface="Times"/>
              <a:ea typeface="Times"/>
              <a:cs typeface="Times"/>
              <a:sym typeface="Times"/>
            </a:endParaRPr>
          </a:p>
          <a:p>
            <a:pPr indent="0" lvl="0" marL="0" rtl="0" algn="l">
              <a:spcBef>
                <a:spcPts val="0"/>
              </a:spcBef>
              <a:spcAft>
                <a:spcPts val="0"/>
              </a:spcAft>
              <a:buNone/>
            </a:pPr>
            <a:r>
              <a:t/>
            </a:r>
            <a:endParaRPr b="1" sz="2133">
              <a:solidFill>
                <a:srgbClr val="000000"/>
              </a:solidFill>
              <a:latin typeface="Times"/>
              <a:ea typeface="Times"/>
              <a:cs typeface="Times"/>
              <a:sym typeface="Times"/>
            </a:endParaRPr>
          </a:p>
          <a:p>
            <a:pPr indent="0" lvl="0" marL="457200" rtl="0" algn="l">
              <a:spcBef>
                <a:spcPts val="0"/>
              </a:spcBef>
              <a:spcAft>
                <a:spcPts val="0"/>
              </a:spcAft>
              <a:buNone/>
            </a:pPr>
            <a:r>
              <a:t/>
            </a:r>
            <a:endParaRPr b="1" sz="2133">
              <a:solidFill>
                <a:srgbClr val="000000"/>
              </a:solidFill>
              <a:latin typeface="Times"/>
              <a:ea typeface="Times"/>
              <a:cs typeface="Times"/>
              <a:sym typeface="Times"/>
            </a:endParaRPr>
          </a:p>
        </p:txBody>
      </p:sp>
      <p:sp>
        <p:nvSpPr>
          <p:cNvPr id="86" name="Google Shape;86;p18"/>
          <p:cNvSpPr txBox="1"/>
          <p:nvPr/>
        </p:nvSpPr>
        <p:spPr>
          <a:xfrm>
            <a:off x="642950" y="283325"/>
            <a:ext cx="7192200" cy="58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      </a:t>
            </a:r>
            <a:r>
              <a:rPr b="1" lang="en" sz="3000" u="sng">
                <a:solidFill>
                  <a:schemeClr val="dk1"/>
                </a:solidFill>
                <a:latin typeface="Times"/>
                <a:ea typeface="Times"/>
                <a:cs typeface="Times"/>
                <a:sym typeface="Times"/>
              </a:rPr>
              <a:t>TOKENIZATION</a:t>
            </a:r>
            <a:endParaRPr b="1" sz="3000" u="sng">
              <a:solidFill>
                <a:schemeClr val="dk1"/>
              </a:solidFill>
              <a:latin typeface="Times"/>
              <a:ea typeface="Times"/>
              <a:cs typeface="Times"/>
              <a:sym typeface="Times"/>
            </a:endParaRPr>
          </a:p>
          <a:p>
            <a:pPr indent="0" lvl="0" marL="0" rtl="0" algn="ctr">
              <a:spcBef>
                <a:spcPts val="0"/>
              </a:spcBef>
              <a:spcAft>
                <a:spcPts val="0"/>
              </a:spcAft>
              <a:buNone/>
            </a:pPr>
            <a:r>
              <a:t/>
            </a:r>
            <a:endParaRPr sz="3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title"/>
          </p:nvPr>
        </p:nvSpPr>
        <p:spPr>
          <a:xfrm>
            <a:off x="311700" y="937175"/>
            <a:ext cx="8520600" cy="3945000"/>
          </a:xfrm>
          <a:prstGeom prst="rect">
            <a:avLst/>
          </a:prstGeom>
        </p:spPr>
        <p:txBody>
          <a:bodyPr anchorCtr="0" anchor="t" bIns="91425" lIns="91425" spcFirstLastPara="1" rIns="91425" wrap="square" tIns="91425">
            <a:noAutofit/>
          </a:bodyPr>
          <a:lstStyle/>
          <a:p>
            <a:pPr indent="-355600" lvl="0" marL="457200" rtl="0" algn="just">
              <a:spcBef>
                <a:spcPts val="0"/>
              </a:spcBef>
              <a:spcAft>
                <a:spcPts val="0"/>
              </a:spcAft>
              <a:buSzPts val="2000"/>
              <a:buFont typeface="Times"/>
              <a:buChar char="●"/>
            </a:pPr>
            <a:r>
              <a:rPr lang="en" sz="2000">
                <a:latin typeface="Times"/>
                <a:ea typeface="Times"/>
                <a:cs typeface="Times"/>
                <a:sym typeface="Times"/>
              </a:rPr>
              <a:t>For data processing data should be cleaned so we need to remove the  punctuations from the data.</a:t>
            </a:r>
            <a:endParaRPr sz="2000">
              <a:latin typeface="Times"/>
              <a:ea typeface="Times"/>
              <a:cs typeface="Times"/>
              <a:sym typeface="Times"/>
            </a:endParaRPr>
          </a:p>
          <a:p>
            <a:pPr indent="-355600" lvl="0" marL="457200" rtl="0" algn="just">
              <a:spcBef>
                <a:spcPts val="0"/>
              </a:spcBef>
              <a:spcAft>
                <a:spcPts val="0"/>
              </a:spcAft>
              <a:buSzPts val="2000"/>
              <a:buChar char="●"/>
            </a:pPr>
            <a:r>
              <a:rPr lang="en" sz="2000">
                <a:latin typeface="Times"/>
                <a:ea typeface="Times"/>
                <a:cs typeface="Times"/>
                <a:sym typeface="Times"/>
              </a:rPr>
              <a:t>Punctuations:-</a:t>
            </a:r>
            <a:r>
              <a:rPr lang="en" sz="2000">
                <a:solidFill>
                  <a:srgbClr val="111111"/>
                </a:solidFill>
                <a:highlight>
                  <a:srgbClr val="FFFFFF"/>
                </a:highlight>
                <a:latin typeface="Times"/>
                <a:ea typeface="Times"/>
                <a:cs typeface="Times"/>
                <a:sym typeface="Times"/>
              </a:rPr>
              <a:t>Punctuations are often</a:t>
            </a:r>
            <a:r>
              <a:rPr b="1" lang="en" sz="2000">
                <a:solidFill>
                  <a:srgbClr val="111111"/>
                </a:solidFill>
                <a:highlight>
                  <a:srgbClr val="FFFFFF"/>
                </a:highlight>
                <a:latin typeface="Times"/>
                <a:ea typeface="Times"/>
                <a:cs typeface="Times"/>
                <a:sym typeface="Times"/>
              </a:rPr>
              <a:t> </a:t>
            </a:r>
            <a:r>
              <a:rPr lang="en" sz="2000">
                <a:solidFill>
                  <a:srgbClr val="111111"/>
                </a:solidFill>
                <a:highlight>
                  <a:srgbClr val="FFFFFF"/>
                </a:highlight>
                <a:latin typeface="Times"/>
                <a:ea typeface="Times"/>
                <a:cs typeface="Times"/>
                <a:sym typeface="Times"/>
              </a:rPr>
              <a:t>unnecessary as it doesn’t add value or meaning.</a:t>
            </a:r>
            <a:endParaRPr sz="2000">
              <a:solidFill>
                <a:srgbClr val="111111"/>
              </a:solidFill>
              <a:highlight>
                <a:srgbClr val="FFFFFF"/>
              </a:highlight>
              <a:latin typeface="Times"/>
              <a:ea typeface="Times"/>
              <a:cs typeface="Times"/>
              <a:sym typeface="Times"/>
            </a:endParaRPr>
          </a:p>
          <a:p>
            <a:pPr indent="-355600" lvl="0" marL="457200" rtl="0" algn="just">
              <a:spcBef>
                <a:spcPts val="0"/>
              </a:spcBef>
              <a:spcAft>
                <a:spcPts val="0"/>
              </a:spcAft>
              <a:buClr>
                <a:srgbClr val="111111"/>
              </a:buClr>
              <a:buSzPts val="2000"/>
              <a:buFont typeface="Times"/>
              <a:buChar char="●"/>
            </a:pPr>
            <a:r>
              <a:rPr lang="en" sz="2000">
                <a:solidFill>
                  <a:srgbClr val="111111"/>
                </a:solidFill>
                <a:highlight>
                  <a:srgbClr val="FFFFFF"/>
                </a:highlight>
                <a:latin typeface="Times"/>
                <a:ea typeface="Times"/>
                <a:cs typeface="Times"/>
                <a:sym typeface="Times"/>
              </a:rPr>
              <a:t>Punctuations are removed with the help of following function.</a:t>
            </a:r>
            <a:endParaRPr sz="2000">
              <a:solidFill>
                <a:srgbClr val="111111"/>
              </a:solidFill>
              <a:highlight>
                <a:srgbClr val="FFFFFF"/>
              </a:highlight>
              <a:latin typeface="Times"/>
              <a:ea typeface="Times"/>
              <a:cs typeface="Times"/>
              <a:sym typeface="Times"/>
            </a:endParaRPr>
          </a:p>
          <a:p>
            <a:pPr indent="0" lvl="0" marL="0" rtl="0" algn="just">
              <a:spcBef>
                <a:spcPts val="0"/>
              </a:spcBef>
              <a:spcAft>
                <a:spcPts val="0"/>
              </a:spcAft>
              <a:buNone/>
            </a:pPr>
            <a:r>
              <a:rPr lang="en" sz="2000">
                <a:solidFill>
                  <a:srgbClr val="111111"/>
                </a:solidFill>
                <a:highlight>
                  <a:srgbClr val="FFFFFF"/>
                </a:highlight>
                <a:latin typeface="Times"/>
                <a:ea typeface="Times"/>
                <a:cs typeface="Times"/>
                <a:sym typeface="Times"/>
              </a:rPr>
              <a:t>      </a:t>
            </a:r>
            <a:endParaRPr sz="2000">
              <a:solidFill>
                <a:srgbClr val="111111"/>
              </a:solidFill>
              <a:highlight>
                <a:srgbClr val="FFFFFF"/>
              </a:highlight>
              <a:latin typeface="Times"/>
              <a:ea typeface="Times"/>
              <a:cs typeface="Times"/>
              <a:sym typeface="Times"/>
            </a:endParaRPr>
          </a:p>
          <a:p>
            <a:pPr indent="0" lvl="0" marL="0" rtl="0" algn="just">
              <a:spcBef>
                <a:spcPts val="0"/>
              </a:spcBef>
              <a:spcAft>
                <a:spcPts val="0"/>
              </a:spcAft>
              <a:buNone/>
            </a:pPr>
            <a:r>
              <a:t/>
            </a:r>
            <a:endParaRPr sz="20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None/>
            </a:pPr>
            <a:r>
              <a:rPr b="1" lang="en" sz="2000">
                <a:solidFill>
                  <a:srgbClr val="111111"/>
                </a:solidFill>
                <a:highlight>
                  <a:srgbClr val="FFFFFF"/>
                </a:highlight>
                <a:latin typeface="Times"/>
                <a:ea typeface="Times"/>
                <a:cs typeface="Times"/>
                <a:sym typeface="Times"/>
              </a:rPr>
              <a:t>no_punc_text</a:t>
            </a:r>
            <a:r>
              <a:rPr b="1" lang="en" sz="2000">
                <a:solidFill>
                  <a:srgbClr val="111111"/>
                </a:solidFill>
                <a:highlight>
                  <a:srgbClr val="FFFFFF"/>
                </a:highlight>
                <a:latin typeface="Times"/>
                <a:ea typeface="Times"/>
                <a:cs typeface="Times"/>
                <a:sym typeface="Times"/>
              </a:rPr>
              <a:t> =   df_Observations_text.translate(str.maketrans(“, ”,  </a:t>
            </a:r>
            <a:endParaRPr b="1" sz="20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None/>
            </a:pPr>
            <a:r>
              <a:rPr b="1" lang="en" sz="2000">
                <a:solidFill>
                  <a:srgbClr val="111111"/>
                </a:solidFill>
                <a:highlight>
                  <a:srgbClr val="FFFFFF"/>
                </a:highlight>
                <a:latin typeface="Times"/>
                <a:ea typeface="Times"/>
                <a:cs typeface="Times"/>
                <a:sym typeface="Times"/>
              </a:rPr>
              <a:t>                             string.punctuation))</a:t>
            </a:r>
            <a:endParaRPr b="1" sz="20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None/>
            </a:pPr>
            <a:r>
              <a:rPr b="1" lang="en" sz="2000">
                <a:solidFill>
                  <a:srgbClr val="111111"/>
                </a:solidFill>
                <a:highlight>
                  <a:srgbClr val="FFFFFF"/>
                </a:highlight>
                <a:latin typeface="Times"/>
                <a:ea typeface="Times"/>
                <a:cs typeface="Times"/>
                <a:sym typeface="Times"/>
              </a:rPr>
              <a:t>no_punc_text   </a:t>
            </a:r>
            <a:r>
              <a:rPr lang="en" sz="2000">
                <a:solidFill>
                  <a:srgbClr val="111111"/>
                </a:solidFill>
                <a:highlight>
                  <a:srgbClr val="FFFFFF"/>
                </a:highlight>
                <a:latin typeface="Times"/>
                <a:ea typeface="Times"/>
                <a:cs typeface="Times"/>
                <a:sym typeface="Times"/>
              </a:rPr>
              <a:t> </a:t>
            </a:r>
            <a:r>
              <a:rPr lang="en" sz="2000">
                <a:solidFill>
                  <a:srgbClr val="111111"/>
                </a:solidFill>
                <a:highlight>
                  <a:srgbClr val="FFFFFF"/>
                </a:highlight>
                <a:latin typeface="Times"/>
                <a:ea typeface="Times"/>
                <a:cs typeface="Times"/>
                <a:sym typeface="Times"/>
              </a:rPr>
              <a:t> </a:t>
            </a:r>
            <a:endParaRPr b="1" sz="20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None/>
            </a:pPr>
            <a:r>
              <a:t/>
            </a:r>
            <a:endParaRPr b="1" sz="2100">
              <a:solidFill>
                <a:srgbClr val="111111"/>
              </a:solidFill>
              <a:highlight>
                <a:srgbClr val="FFFFFF"/>
              </a:highlight>
              <a:latin typeface="Times"/>
              <a:ea typeface="Times"/>
              <a:cs typeface="Times"/>
              <a:sym typeface="Times"/>
            </a:endParaRPr>
          </a:p>
          <a:p>
            <a:pPr indent="0" lvl="0" marL="457200" rtl="0" algn="just">
              <a:spcBef>
                <a:spcPts val="0"/>
              </a:spcBef>
              <a:spcAft>
                <a:spcPts val="0"/>
              </a:spcAft>
              <a:buNone/>
            </a:pPr>
            <a:r>
              <a:t/>
            </a:r>
            <a:endParaRPr sz="2100">
              <a:solidFill>
                <a:srgbClr val="111111"/>
              </a:solidFill>
              <a:highlight>
                <a:srgbClr val="FFFFFF"/>
              </a:highlight>
              <a:latin typeface="Times"/>
              <a:ea typeface="Times"/>
              <a:cs typeface="Times"/>
              <a:sym typeface="Times"/>
            </a:endParaRPr>
          </a:p>
        </p:txBody>
      </p:sp>
      <p:sp>
        <p:nvSpPr>
          <p:cNvPr id="92" name="Google Shape;92;p19"/>
          <p:cNvSpPr txBox="1"/>
          <p:nvPr/>
        </p:nvSpPr>
        <p:spPr>
          <a:xfrm>
            <a:off x="686500" y="283475"/>
            <a:ext cx="73230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u="sng">
                <a:solidFill>
                  <a:schemeClr val="dk1"/>
                </a:solidFill>
                <a:latin typeface="Times"/>
                <a:ea typeface="Times"/>
                <a:cs typeface="Times"/>
                <a:sym typeface="Times"/>
              </a:rPr>
              <a:t>PUNCTUATIONS REMOVAL</a:t>
            </a:r>
            <a:endParaRPr b="1" sz="3000" u="sng">
              <a:latin typeface="Times"/>
              <a:ea typeface="Times"/>
              <a:cs typeface="Times"/>
              <a:sym typeface="Time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ph type="title"/>
          </p:nvPr>
        </p:nvSpPr>
        <p:spPr>
          <a:xfrm>
            <a:off x="387900" y="1013450"/>
            <a:ext cx="8520600" cy="4043100"/>
          </a:xfrm>
          <a:prstGeom prst="rect">
            <a:avLst/>
          </a:prstGeom>
        </p:spPr>
        <p:txBody>
          <a:bodyPr anchorCtr="0" anchor="t" bIns="91425" lIns="91425" spcFirstLastPara="1" rIns="91425" wrap="square" tIns="91425">
            <a:noAutofit/>
          </a:bodyPr>
          <a:lstStyle/>
          <a:p>
            <a:pPr indent="-355600" lvl="0" marL="457200" rtl="0" algn="just">
              <a:lnSpc>
                <a:spcPct val="115000"/>
              </a:lnSpc>
              <a:spcBef>
                <a:spcPts val="0"/>
              </a:spcBef>
              <a:spcAft>
                <a:spcPts val="0"/>
              </a:spcAft>
              <a:buSzPts val="2000"/>
              <a:buFont typeface="Times"/>
              <a:buChar char="●"/>
            </a:pPr>
            <a:r>
              <a:rPr lang="en" sz="2000">
                <a:latin typeface="Times"/>
                <a:ea typeface="Times"/>
                <a:cs typeface="Times"/>
                <a:sym typeface="Times"/>
              </a:rPr>
              <a:t>Stopwords:-</a:t>
            </a:r>
            <a:r>
              <a:rPr lang="en" sz="2000">
                <a:highlight>
                  <a:srgbClr val="FFFFFF"/>
                </a:highlight>
                <a:latin typeface="Times"/>
                <a:ea typeface="Times"/>
                <a:cs typeface="Times"/>
                <a:sym typeface="Times"/>
              </a:rPr>
              <a:t>Stopwords are most common words in any language that do not carry any meaning and are usually ignored by NLP.</a:t>
            </a:r>
            <a:endParaRPr sz="2000">
              <a:highlight>
                <a:srgbClr val="FFFFFF"/>
              </a:highlight>
              <a:latin typeface="Times"/>
              <a:ea typeface="Times"/>
              <a:cs typeface="Times"/>
              <a:sym typeface="Times"/>
            </a:endParaRPr>
          </a:p>
          <a:p>
            <a:pPr indent="-355600" lvl="0" marL="457200" rtl="0" algn="just">
              <a:lnSpc>
                <a:spcPct val="115000"/>
              </a:lnSpc>
              <a:spcBef>
                <a:spcPts val="0"/>
              </a:spcBef>
              <a:spcAft>
                <a:spcPts val="0"/>
              </a:spcAft>
              <a:buSzPts val="2000"/>
              <a:buFont typeface="Times"/>
              <a:buChar char="●"/>
            </a:pPr>
            <a:r>
              <a:rPr lang="en" sz="2000">
                <a:highlight>
                  <a:srgbClr val="FFFFFF"/>
                </a:highlight>
                <a:latin typeface="Times"/>
                <a:ea typeface="Times"/>
                <a:cs typeface="Times"/>
                <a:sym typeface="Times"/>
              </a:rPr>
              <a:t>So we need to remove it to process our data</a:t>
            </a:r>
            <a:endParaRPr sz="2000">
              <a:highlight>
                <a:srgbClr val="FFFFFF"/>
              </a:highlight>
              <a:latin typeface="Times"/>
              <a:ea typeface="Times"/>
              <a:cs typeface="Times"/>
              <a:sym typeface="Times"/>
            </a:endParaRPr>
          </a:p>
          <a:p>
            <a:pPr indent="-355600" lvl="0" marL="457200" rtl="0" algn="just">
              <a:lnSpc>
                <a:spcPct val="115000"/>
              </a:lnSpc>
              <a:spcBef>
                <a:spcPts val="0"/>
              </a:spcBef>
              <a:spcAft>
                <a:spcPts val="0"/>
              </a:spcAft>
              <a:buSzPts val="2000"/>
              <a:buFont typeface="Times"/>
              <a:buChar char="●"/>
            </a:pPr>
            <a:r>
              <a:rPr lang="en" sz="2000">
                <a:highlight>
                  <a:srgbClr val="FFFFFF"/>
                </a:highlight>
                <a:latin typeface="Times"/>
                <a:ea typeface="Times"/>
                <a:cs typeface="Times"/>
                <a:sym typeface="Times"/>
              </a:rPr>
              <a:t>Examples of stopwords are as following:-</a:t>
            </a:r>
            <a:endParaRPr sz="2000">
              <a:highlight>
                <a:srgbClr val="FFFFFF"/>
              </a:highlight>
              <a:latin typeface="Times"/>
              <a:ea typeface="Times"/>
              <a:cs typeface="Times"/>
              <a:sym typeface="Times"/>
            </a:endParaRPr>
          </a:p>
          <a:p>
            <a:pPr indent="0" lvl="0" marL="457200" rtl="0" algn="just">
              <a:lnSpc>
                <a:spcPct val="115000"/>
              </a:lnSpc>
              <a:spcBef>
                <a:spcPts val="0"/>
              </a:spcBef>
              <a:spcAft>
                <a:spcPts val="0"/>
              </a:spcAft>
              <a:buNone/>
            </a:pPr>
            <a:r>
              <a:t/>
            </a:r>
            <a:endParaRPr sz="2000">
              <a:highlight>
                <a:srgbClr val="FFFFFF"/>
              </a:highlight>
              <a:latin typeface="Times"/>
              <a:ea typeface="Times"/>
              <a:cs typeface="Times"/>
              <a:sym typeface="Times"/>
            </a:endParaRPr>
          </a:p>
          <a:p>
            <a:pPr indent="0" lvl="0" marL="0" rtl="0" algn="just">
              <a:lnSpc>
                <a:spcPct val="115000"/>
              </a:lnSpc>
              <a:spcBef>
                <a:spcPts val="0"/>
              </a:spcBef>
              <a:spcAft>
                <a:spcPts val="0"/>
              </a:spcAft>
              <a:buNone/>
            </a:pPr>
            <a:r>
              <a:rPr b="1" lang="en" sz="2000">
                <a:highlight>
                  <a:srgbClr val="FFFFFF"/>
                </a:highlight>
                <a:latin typeface="Times"/>
                <a:ea typeface="Times"/>
                <a:cs typeface="Times"/>
                <a:sym typeface="Times"/>
              </a:rPr>
              <a:t>                   A,AN,THE,ARE,OF,AND, ETC….</a:t>
            </a:r>
            <a:endParaRPr b="1" sz="2000">
              <a:highlight>
                <a:srgbClr val="FFFFFF"/>
              </a:highlight>
              <a:latin typeface="Times"/>
              <a:ea typeface="Times"/>
              <a:cs typeface="Times"/>
              <a:sym typeface="Times"/>
            </a:endParaRPr>
          </a:p>
          <a:p>
            <a:pPr indent="0" lvl="0" marL="0" rtl="0" algn="just">
              <a:lnSpc>
                <a:spcPct val="115000"/>
              </a:lnSpc>
              <a:spcBef>
                <a:spcPts val="0"/>
              </a:spcBef>
              <a:spcAft>
                <a:spcPts val="0"/>
              </a:spcAft>
              <a:buNone/>
            </a:pPr>
            <a:r>
              <a:t/>
            </a:r>
            <a:endParaRPr b="1" sz="2000">
              <a:highlight>
                <a:srgbClr val="FFFFFF"/>
              </a:highlight>
              <a:latin typeface="Times"/>
              <a:ea typeface="Times"/>
              <a:cs typeface="Times"/>
              <a:sym typeface="Times"/>
            </a:endParaRPr>
          </a:p>
          <a:p>
            <a:pPr indent="-355600" lvl="0" marL="457200" rtl="0" algn="just">
              <a:lnSpc>
                <a:spcPct val="115000"/>
              </a:lnSpc>
              <a:spcBef>
                <a:spcPts val="0"/>
              </a:spcBef>
              <a:spcAft>
                <a:spcPts val="0"/>
              </a:spcAft>
              <a:buSzPts val="2000"/>
              <a:buFont typeface="Times"/>
              <a:buChar char="●"/>
            </a:pPr>
            <a:r>
              <a:rPr lang="en" sz="2000">
                <a:highlight>
                  <a:srgbClr val="FFFFFF"/>
                </a:highlight>
                <a:latin typeface="Times"/>
                <a:ea typeface="Times"/>
                <a:cs typeface="Times"/>
                <a:sym typeface="Times"/>
              </a:rPr>
              <a:t>Stopwords are removed by using following function in Python.</a:t>
            </a:r>
            <a:endParaRPr sz="2000">
              <a:highlight>
                <a:srgbClr val="FFFFFF"/>
              </a:highlight>
              <a:latin typeface="Times"/>
              <a:ea typeface="Times"/>
              <a:cs typeface="Times"/>
              <a:sym typeface="Times"/>
            </a:endParaRPr>
          </a:p>
          <a:p>
            <a:pPr indent="0" lvl="0" marL="457200" rtl="0" algn="just">
              <a:lnSpc>
                <a:spcPct val="115000"/>
              </a:lnSpc>
              <a:spcBef>
                <a:spcPts val="0"/>
              </a:spcBef>
              <a:spcAft>
                <a:spcPts val="0"/>
              </a:spcAft>
              <a:buNone/>
            </a:pPr>
            <a:r>
              <a:t/>
            </a:r>
            <a:endParaRPr b="1" sz="2000">
              <a:highlight>
                <a:srgbClr val="FFFFFF"/>
              </a:highlight>
              <a:latin typeface="Times"/>
              <a:ea typeface="Times"/>
              <a:cs typeface="Times"/>
              <a:sym typeface="Times"/>
            </a:endParaRPr>
          </a:p>
          <a:p>
            <a:pPr indent="0" lvl="0" marL="0" rtl="0" algn="just">
              <a:lnSpc>
                <a:spcPct val="115000"/>
              </a:lnSpc>
              <a:spcBef>
                <a:spcPts val="0"/>
              </a:spcBef>
              <a:spcAft>
                <a:spcPts val="0"/>
              </a:spcAft>
              <a:buNone/>
            </a:pPr>
            <a:r>
              <a:rPr b="1" lang="en" sz="2000">
                <a:highlight>
                  <a:srgbClr val="FFFFFF"/>
                </a:highlight>
                <a:latin typeface="Times"/>
                <a:ea typeface="Times"/>
                <a:cs typeface="Times"/>
                <a:sym typeface="Times"/>
              </a:rPr>
              <a:t>                          from nltk.corpus import stopwords</a:t>
            </a:r>
            <a:endParaRPr b="1" sz="2000">
              <a:highlight>
                <a:srgbClr val="FFFFFF"/>
              </a:highlight>
              <a:latin typeface="Times"/>
              <a:ea typeface="Times"/>
              <a:cs typeface="Times"/>
              <a:sym typeface="Times"/>
            </a:endParaRPr>
          </a:p>
          <a:p>
            <a:pPr indent="0" lvl="0" marL="457200" rtl="0" algn="just">
              <a:lnSpc>
                <a:spcPct val="115000"/>
              </a:lnSpc>
              <a:spcBef>
                <a:spcPts val="0"/>
              </a:spcBef>
              <a:spcAft>
                <a:spcPts val="0"/>
              </a:spcAft>
              <a:buNone/>
            </a:pPr>
            <a:r>
              <a:t/>
            </a:r>
            <a:endParaRPr sz="2000">
              <a:highlight>
                <a:srgbClr val="FFFFFF"/>
              </a:highlight>
              <a:latin typeface="Times"/>
              <a:ea typeface="Times"/>
              <a:cs typeface="Times"/>
              <a:sym typeface="Times"/>
            </a:endParaRPr>
          </a:p>
        </p:txBody>
      </p:sp>
      <p:sp>
        <p:nvSpPr>
          <p:cNvPr id="98" name="Google Shape;98;p20"/>
          <p:cNvSpPr txBox="1"/>
          <p:nvPr/>
        </p:nvSpPr>
        <p:spPr>
          <a:xfrm>
            <a:off x="888750" y="283350"/>
            <a:ext cx="7366500" cy="58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u="sng">
                <a:solidFill>
                  <a:schemeClr val="dk1"/>
                </a:solidFill>
                <a:latin typeface="Times"/>
                <a:ea typeface="Times"/>
                <a:cs typeface="Times"/>
                <a:sym typeface="Times"/>
              </a:rPr>
              <a:t>STOPWORDS  REMOVAL</a:t>
            </a:r>
            <a:endParaRPr sz="3000">
              <a:latin typeface="Times"/>
              <a:ea typeface="Times"/>
              <a:cs typeface="Times"/>
              <a:sym typeface="Time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1"/>
          <p:cNvSpPr txBox="1"/>
          <p:nvPr>
            <p:ph type="title"/>
          </p:nvPr>
        </p:nvSpPr>
        <p:spPr>
          <a:xfrm>
            <a:off x="311700" y="1111525"/>
            <a:ext cx="8520600" cy="3203700"/>
          </a:xfrm>
          <a:prstGeom prst="rect">
            <a:avLst/>
          </a:prstGeom>
        </p:spPr>
        <p:txBody>
          <a:bodyPr anchorCtr="0" anchor="t" bIns="91425" lIns="91425" spcFirstLastPara="1" rIns="91425" wrap="square" tIns="91425">
            <a:normAutofit fontScale="90000"/>
          </a:bodyPr>
          <a:lstStyle/>
          <a:p>
            <a:pPr indent="-356869" lvl="0" marL="457200" rtl="0" algn="just">
              <a:lnSpc>
                <a:spcPct val="115000"/>
              </a:lnSpc>
              <a:spcBef>
                <a:spcPts val="0"/>
              </a:spcBef>
              <a:spcAft>
                <a:spcPts val="0"/>
              </a:spcAft>
              <a:buSzPct val="100000"/>
              <a:buFont typeface="Times"/>
              <a:buChar char="●"/>
            </a:pPr>
            <a:r>
              <a:rPr lang="en" sz="2244">
                <a:latin typeface="Times"/>
                <a:ea typeface="Times"/>
                <a:cs typeface="Times"/>
                <a:sym typeface="Times"/>
              </a:rPr>
              <a:t>Feature extraction techniques are used to convert text into a matrix </a:t>
            </a:r>
            <a:endParaRPr sz="2244">
              <a:latin typeface="Times"/>
              <a:ea typeface="Times"/>
              <a:cs typeface="Times"/>
              <a:sym typeface="Times"/>
            </a:endParaRPr>
          </a:p>
          <a:p>
            <a:pPr indent="0" lvl="0" marL="457200" rtl="0" algn="just">
              <a:lnSpc>
                <a:spcPct val="115000"/>
              </a:lnSpc>
              <a:spcBef>
                <a:spcPts val="0"/>
              </a:spcBef>
              <a:spcAft>
                <a:spcPts val="0"/>
              </a:spcAft>
              <a:buNone/>
            </a:pPr>
            <a:r>
              <a:rPr lang="en" sz="2244">
                <a:latin typeface="Times"/>
                <a:ea typeface="Times"/>
                <a:cs typeface="Times"/>
                <a:sym typeface="Times"/>
              </a:rPr>
              <a:t>Or vector of features.</a:t>
            </a:r>
            <a:endParaRPr sz="2244">
              <a:latin typeface="Times"/>
              <a:ea typeface="Times"/>
              <a:cs typeface="Times"/>
              <a:sym typeface="Times"/>
            </a:endParaRPr>
          </a:p>
          <a:p>
            <a:pPr indent="-356869" lvl="0" marL="457200" rtl="0" algn="just">
              <a:lnSpc>
                <a:spcPct val="115000"/>
              </a:lnSpc>
              <a:spcBef>
                <a:spcPts val="0"/>
              </a:spcBef>
              <a:spcAft>
                <a:spcPts val="0"/>
              </a:spcAft>
              <a:buSzPct val="100000"/>
              <a:buFont typeface="Times"/>
              <a:buChar char="●"/>
            </a:pPr>
            <a:r>
              <a:rPr lang="en" sz="2244">
                <a:latin typeface="Times"/>
                <a:ea typeface="Times"/>
                <a:cs typeface="Times"/>
                <a:sym typeface="Times"/>
              </a:rPr>
              <a:t>It assigns different  weights to words.</a:t>
            </a:r>
            <a:endParaRPr sz="2244">
              <a:latin typeface="Times"/>
              <a:ea typeface="Times"/>
              <a:cs typeface="Times"/>
              <a:sym typeface="Times"/>
            </a:endParaRPr>
          </a:p>
          <a:p>
            <a:pPr indent="-356869" lvl="0" marL="457200" rtl="0" algn="just">
              <a:lnSpc>
                <a:spcPct val="115000"/>
              </a:lnSpc>
              <a:spcBef>
                <a:spcPts val="0"/>
              </a:spcBef>
              <a:spcAft>
                <a:spcPts val="0"/>
              </a:spcAft>
              <a:buSzPct val="100000"/>
              <a:buFont typeface="Times"/>
              <a:buChar char="●"/>
            </a:pPr>
            <a:r>
              <a:rPr lang="en" sz="2244">
                <a:latin typeface="Times"/>
                <a:ea typeface="Times"/>
                <a:cs typeface="Times"/>
                <a:sym typeface="Times"/>
              </a:rPr>
              <a:t>Types of </a:t>
            </a:r>
            <a:r>
              <a:rPr lang="en" sz="2244">
                <a:latin typeface="Times"/>
                <a:ea typeface="Times"/>
                <a:cs typeface="Times"/>
                <a:sym typeface="Times"/>
              </a:rPr>
              <a:t>Feature extraction techniques are as follows~</a:t>
            </a:r>
            <a:endParaRPr sz="2244">
              <a:latin typeface="Times"/>
              <a:ea typeface="Times"/>
              <a:cs typeface="Times"/>
              <a:sym typeface="Times"/>
            </a:endParaRPr>
          </a:p>
          <a:p>
            <a:pPr indent="0" lvl="0" marL="457200" rtl="0" algn="just">
              <a:lnSpc>
                <a:spcPct val="115000"/>
              </a:lnSpc>
              <a:spcBef>
                <a:spcPts val="0"/>
              </a:spcBef>
              <a:spcAft>
                <a:spcPts val="0"/>
              </a:spcAft>
              <a:buNone/>
            </a:pPr>
            <a:r>
              <a:t/>
            </a:r>
            <a:endParaRPr sz="2244">
              <a:latin typeface="Times"/>
              <a:ea typeface="Times"/>
              <a:cs typeface="Times"/>
              <a:sym typeface="Times"/>
            </a:endParaRPr>
          </a:p>
          <a:p>
            <a:pPr indent="0" lvl="0" marL="0" rtl="0" algn="just">
              <a:lnSpc>
                <a:spcPct val="115000"/>
              </a:lnSpc>
              <a:spcBef>
                <a:spcPts val="0"/>
              </a:spcBef>
              <a:spcAft>
                <a:spcPts val="0"/>
              </a:spcAft>
              <a:buNone/>
            </a:pPr>
            <a:r>
              <a:rPr lang="en" sz="2244">
                <a:latin typeface="Times"/>
                <a:ea typeface="Times"/>
                <a:cs typeface="Times"/>
                <a:sym typeface="Times"/>
              </a:rPr>
              <a:t>         1)Bag of words(BOW)</a:t>
            </a:r>
            <a:endParaRPr sz="2244">
              <a:latin typeface="Times"/>
              <a:ea typeface="Times"/>
              <a:cs typeface="Times"/>
              <a:sym typeface="Times"/>
            </a:endParaRPr>
          </a:p>
          <a:p>
            <a:pPr indent="0" lvl="0" marL="0" rtl="0" algn="just">
              <a:lnSpc>
                <a:spcPct val="115000"/>
              </a:lnSpc>
              <a:spcBef>
                <a:spcPts val="0"/>
              </a:spcBef>
              <a:spcAft>
                <a:spcPts val="0"/>
              </a:spcAft>
              <a:buNone/>
            </a:pPr>
            <a:r>
              <a:rPr lang="en" sz="2244">
                <a:latin typeface="Times"/>
                <a:ea typeface="Times"/>
                <a:cs typeface="Times"/>
                <a:sym typeface="Times"/>
              </a:rPr>
              <a:t>         2)TF-IDF</a:t>
            </a:r>
            <a:endParaRPr sz="2244">
              <a:latin typeface="Times"/>
              <a:ea typeface="Times"/>
              <a:cs typeface="Times"/>
              <a:sym typeface="Times"/>
            </a:endParaRPr>
          </a:p>
          <a:p>
            <a:pPr indent="0" lvl="0" marL="0" rtl="0" algn="just">
              <a:lnSpc>
                <a:spcPct val="115000"/>
              </a:lnSpc>
              <a:spcBef>
                <a:spcPts val="0"/>
              </a:spcBef>
              <a:spcAft>
                <a:spcPts val="0"/>
              </a:spcAft>
              <a:buNone/>
            </a:pPr>
            <a:r>
              <a:rPr lang="en" sz="2244">
                <a:latin typeface="Times"/>
                <a:ea typeface="Times"/>
                <a:cs typeface="Times"/>
                <a:sym typeface="Times"/>
              </a:rPr>
              <a:t>         3)Word Embedding</a:t>
            </a:r>
            <a:endParaRPr sz="2244">
              <a:latin typeface="Times"/>
              <a:ea typeface="Times"/>
              <a:cs typeface="Times"/>
              <a:sym typeface="Times"/>
            </a:endParaRPr>
          </a:p>
          <a:p>
            <a:pPr indent="0" lvl="0" marL="0" rtl="0" algn="just">
              <a:lnSpc>
                <a:spcPct val="115000"/>
              </a:lnSpc>
              <a:spcBef>
                <a:spcPts val="0"/>
              </a:spcBef>
              <a:spcAft>
                <a:spcPts val="0"/>
              </a:spcAft>
              <a:buNone/>
            </a:pPr>
            <a:r>
              <a:rPr lang="en" sz="2244">
                <a:latin typeface="Times"/>
                <a:ea typeface="Times"/>
                <a:cs typeface="Times"/>
                <a:sym typeface="Times"/>
              </a:rPr>
              <a:t>       </a:t>
            </a:r>
            <a:endParaRPr sz="2244">
              <a:latin typeface="Times"/>
              <a:ea typeface="Times"/>
              <a:cs typeface="Times"/>
              <a:sym typeface="Times"/>
            </a:endParaRPr>
          </a:p>
        </p:txBody>
      </p:sp>
      <p:sp>
        <p:nvSpPr>
          <p:cNvPr id="104" name="Google Shape;104;p21"/>
          <p:cNvSpPr txBox="1"/>
          <p:nvPr/>
        </p:nvSpPr>
        <p:spPr>
          <a:xfrm>
            <a:off x="686525" y="294225"/>
            <a:ext cx="7497300" cy="59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3000" u="sng">
                <a:solidFill>
                  <a:schemeClr val="dk1"/>
                </a:solidFill>
                <a:latin typeface="Times"/>
                <a:ea typeface="Times"/>
                <a:cs typeface="Times"/>
                <a:sym typeface="Times"/>
              </a:rPr>
              <a:t>FEATURE EXTRACTION TECHNIQUE</a:t>
            </a:r>
            <a:endParaRPr b="1" sz="3000" u="sng">
              <a:latin typeface="Times"/>
              <a:ea typeface="Times"/>
              <a:cs typeface="Times"/>
              <a:sym typeface="Time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